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0"/>
  </p:notesMasterIdLst>
  <p:sldIdLst>
    <p:sldId id="256" r:id="rId5"/>
    <p:sldId id="278" r:id="rId6"/>
    <p:sldId id="258" r:id="rId7"/>
    <p:sldId id="259" r:id="rId8"/>
    <p:sldId id="324" r:id="rId9"/>
    <p:sldId id="279" r:id="rId10"/>
    <p:sldId id="280" r:id="rId11"/>
    <p:sldId id="284" r:id="rId12"/>
    <p:sldId id="276" r:id="rId13"/>
    <p:sldId id="277" r:id="rId14"/>
    <p:sldId id="285" r:id="rId15"/>
    <p:sldId id="286" r:id="rId16"/>
    <p:sldId id="267" r:id="rId17"/>
    <p:sldId id="319" r:id="rId18"/>
    <p:sldId id="287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70" r:id="rId27"/>
    <p:sldId id="271" r:id="rId28"/>
    <p:sldId id="296" r:id="rId29"/>
    <p:sldId id="297" r:id="rId30"/>
    <p:sldId id="298" r:id="rId31"/>
    <p:sldId id="299" r:id="rId32"/>
    <p:sldId id="320" r:id="rId33"/>
    <p:sldId id="300" r:id="rId34"/>
    <p:sldId id="307" r:id="rId35"/>
    <p:sldId id="308" r:id="rId36"/>
    <p:sldId id="310" r:id="rId37"/>
    <p:sldId id="311" r:id="rId38"/>
    <p:sldId id="312" r:id="rId39"/>
    <p:sldId id="313" r:id="rId40"/>
    <p:sldId id="314" r:id="rId41"/>
    <p:sldId id="315" r:id="rId42"/>
    <p:sldId id="316" r:id="rId43"/>
    <p:sldId id="317" r:id="rId44"/>
    <p:sldId id="321" r:id="rId45"/>
    <p:sldId id="322" r:id="rId46"/>
    <p:sldId id="260" r:id="rId47"/>
    <p:sldId id="261" r:id="rId48"/>
    <p:sldId id="263" r:id="rId49"/>
    <p:sldId id="265" r:id="rId50"/>
    <p:sldId id="266" r:id="rId51"/>
    <p:sldId id="323" r:id="rId52"/>
    <p:sldId id="268" r:id="rId53"/>
    <p:sldId id="269" r:id="rId54"/>
    <p:sldId id="264" r:id="rId55"/>
    <p:sldId id="318" r:id="rId56"/>
    <p:sldId id="281" r:id="rId57"/>
    <p:sldId id="282" r:id="rId58"/>
    <p:sldId id="283" r:id="rId59"/>
  </p:sldIdLst>
  <p:sldSz cx="12192000" cy="6858000"/>
  <p:notesSz cx="6888163" cy="100187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B4B"/>
    <a:srgbClr val="4DBFA9"/>
    <a:srgbClr val="00609E"/>
    <a:srgbClr val="273675"/>
    <a:srgbClr val="0057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74"/>
  </p:normalViewPr>
  <p:slideViewPr>
    <p:cSldViewPr snapToGrid="0" snapToObjects="1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61" Type="http://schemas.openxmlformats.org/officeDocument/2006/relationships/presProps" Target="pres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C7568532-24DB-CC45-9769-D7D3E33234E2}" type="datetimeFigureOut">
              <a:rPr lang="nl-NL" smtClean="0"/>
              <a:t>12-6-2020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811B4142-48E0-7740-94C4-0DBCE1257F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45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1B4142-48E0-7740-94C4-0DBCE1257FE6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56716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1B4142-48E0-7740-94C4-0DBCE1257FE6}" type="slidenum">
              <a:rPr lang="nl-NL" smtClean="0"/>
              <a:t>51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019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1B4142-48E0-7740-94C4-0DBCE1257FE6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5319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1B4142-48E0-7740-94C4-0DBCE1257FE6}" type="slidenum">
              <a:rPr lang="nl-NL" smtClean="0"/>
              <a:t>42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2206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1B4142-48E0-7740-94C4-0DBCE1257FE6}" type="slidenum">
              <a:rPr lang="nl-NL" smtClean="0"/>
              <a:t>45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9950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1B4142-48E0-7740-94C4-0DBCE1257FE6}" type="slidenum">
              <a:rPr lang="nl-NL" smtClean="0"/>
              <a:t>46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9863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1B4142-48E0-7740-94C4-0DBCE1257FE6}" type="slidenum">
              <a:rPr lang="nl-NL" smtClean="0"/>
              <a:t>47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97139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1B4142-48E0-7740-94C4-0DBCE1257FE6}" type="slidenum">
              <a:rPr lang="nl-NL" smtClean="0"/>
              <a:t>48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40796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1B4142-48E0-7740-94C4-0DBCE1257FE6}" type="slidenum">
              <a:rPr lang="nl-NL" smtClean="0"/>
              <a:t>49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15805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1B4142-48E0-7740-94C4-0DBCE1257FE6}" type="slidenum">
              <a:rPr lang="nl-NL" smtClean="0"/>
              <a:t>50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4456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E8B61A-17AA-5F41-8926-8AA4B29F29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261BDDC-7292-CC4A-82D0-D3B3A9760A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19CFFC6-262F-EE44-8555-57E82806A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3E3E2-BE28-1D40-9D2C-E40BA00A87BE}" type="datetimeFigureOut">
              <a:rPr lang="nl-NL" smtClean="0"/>
              <a:t>12-6-2020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60E4B82-0635-2A48-B9D9-91730E77B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A093B26-8042-E94C-8D41-517258FF2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FBA7-37FA-1E45-83A9-C7B9665AAA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8773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D743E8-9C72-E343-AEFD-C62DA93C5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F80D8A8-E8CD-9C45-B3E1-3EC1F61CB8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88008AC-F99D-AA44-85A5-AFACF90B04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535AD18-2ECB-914D-9DB9-B7CD7CAE1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3E3E2-BE28-1D40-9D2C-E40BA00A87BE}" type="datetimeFigureOut">
              <a:rPr lang="nl-NL" smtClean="0"/>
              <a:t>12-6-2020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E735998-DDC1-F74D-B48F-03ED56BC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FE8EDB5-E2EE-6E4F-8530-11DF03B86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FBA7-37FA-1E45-83A9-C7B9665AAA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0771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B15047-50CE-844C-B84B-E7781CA83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843E2E8-40AD-164C-A72C-0BEB677B94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6A59845-0345-2449-8CED-12538D009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3E3E2-BE28-1D40-9D2C-E40BA00A87BE}" type="datetimeFigureOut">
              <a:rPr lang="nl-NL" smtClean="0"/>
              <a:t>12-6-2020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DDD286A-26E7-9E4D-9521-C4DCB47E2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E25D095-34CB-9D47-B94B-DBD23EF45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FBA7-37FA-1E45-83A9-C7B9665AAA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4070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4F045531-6727-3449-846C-B192CD84D8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8342564-5B09-7546-ABAD-2742C4E63E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7C345EA-F07E-B045-841E-14300AB79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3E3E2-BE28-1D40-9D2C-E40BA00A87BE}" type="datetimeFigureOut">
              <a:rPr lang="nl-NL" smtClean="0"/>
              <a:t>12-6-2020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E27A40C-4AD7-BD4B-9043-2CD207814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5A20382-E443-5F48-ACDA-8AB533F0E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FBA7-37FA-1E45-83A9-C7B9665AAA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6242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A9288A-0B0F-D44D-A291-314221321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1092"/>
            <a:ext cx="10515600" cy="1325563"/>
          </a:xfrm>
        </p:spPr>
        <p:txBody>
          <a:bodyPr/>
          <a:lstStyle>
            <a:lvl1pPr>
              <a:defRPr>
                <a:solidFill>
                  <a:srgbClr val="4DBFA9"/>
                </a:solidFill>
                <a:latin typeface="Maven Pro" panose="02000000000000000000" pitchFamily="2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C998C2-F334-4F4E-BB49-FB6329DAE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6655"/>
            <a:ext cx="10515600" cy="4396220"/>
          </a:xfrm>
          <a:ln>
            <a:noFill/>
          </a:ln>
        </p:spPr>
        <p:txBody>
          <a:bodyPr/>
          <a:lstStyle>
            <a:lvl1pPr>
              <a:defRPr>
                <a:latin typeface="Maven Pro" panose="02000000000000000000" pitchFamily="2" charset="0"/>
              </a:defRPr>
            </a:lvl1pPr>
            <a:lvl2pPr>
              <a:defRPr>
                <a:latin typeface="Maven Pro" panose="02000000000000000000" pitchFamily="2" charset="0"/>
              </a:defRPr>
            </a:lvl2pPr>
            <a:lvl3pPr>
              <a:defRPr>
                <a:latin typeface="Maven Pro" panose="02000000000000000000" pitchFamily="2" charset="0"/>
              </a:defRPr>
            </a:lvl3pPr>
            <a:lvl4pPr>
              <a:defRPr>
                <a:latin typeface="Maven Pro" panose="02000000000000000000" pitchFamily="2" charset="0"/>
              </a:defRPr>
            </a:lvl4pPr>
            <a:lvl5pPr>
              <a:defRPr>
                <a:latin typeface="Maven Pro" panose="02000000000000000000" pitchFamily="2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008CC020-86FE-6F4F-8AC8-ED5009094DC9}"/>
              </a:ext>
            </a:extLst>
          </p:cNvPr>
          <p:cNvSpPr/>
          <p:nvPr userDrawn="1"/>
        </p:nvSpPr>
        <p:spPr>
          <a:xfrm>
            <a:off x="9273309" y="175490"/>
            <a:ext cx="2817091" cy="119149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8108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A9288A-0B0F-D44D-A291-314221321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1092"/>
            <a:ext cx="10515600" cy="1325563"/>
          </a:xfrm>
        </p:spPr>
        <p:txBody>
          <a:bodyPr/>
          <a:lstStyle>
            <a:lvl1pPr>
              <a:defRPr>
                <a:solidFill>
                  <a:srgbClr val="4DBFA9"/>
                </a:solidFill>
                <a:latin typeface="Maven Pro" panose="02000000000000000000" pitchFamily="2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C998C2-F334-4F4E-BB49-FB6329DAE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6655"/>
            <a:ext cx="10515600" cy="4396220"/>
          </a:xfrm>
          <a:ln>
            <a:noFill/>
          </a:ln>
        </p:spPr>
        <p:txBody>
          <a:bodyPr/>
          <a:lstStyle>
            <a:lvl1pPr>
              <a:defRPr>
                <a:latin typeface="Maven Pro" panose="02000000000000000000" pitchFamily="2" charset="0"/>
              </a:defRPr>
            </a:lvl1pPr>
            <a:lvl2pPr>
              <a:defRPr>
                <a:latin typeface="Maven Pro" panose="02000000000000000000" pitchFamily="2" charset="0"/>
              </a:defRPr>
            </a:lvl2pPr>
            <a:lvl3pPr>
              <a:defRPr>
                <a:latin typeface="Maven Pro" panose="02000000000000000000" pitchFamily="2" charset="0"/>
              </a:defRPr>
            </a:lvl3pPr>
            <a:lvl4pPr>
              <a:defRPr>
                <a:latin typeface="Maven Pro" panose="02000000000000000000" pitchFamily="2" charset="0"/>
              </a:defRPr>
            </a:lvl4pPr>
            <a:lvl5pPr>
              <a:defRPr>
                <a:latin typeface="Maven Pro" panose="02000000000000000000" pitchFamily="2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008CC020-86FE-6F4F-8AC8-ED5009094DC9}"/>
              </a:ext>
            </a:extLst>
          </p:cNvPr>
          <p:cNvSpPr/>
          <p:nvPr userDrawn="1"/>
        </p:nvSpPr>
        <p:spPr>
          <a:xfrm>
            <a:off x="9278800" y="175346"/>
            <a:ext cx="2817091" cy="119149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9BD6E8C6-09A6-4908-A037-EF93CE0C46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78800" y="365125"/>
            <a:ext cx="2811600" cy="113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763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B1D79A-1735-A540-9841-E402FF023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F924353-BDBE-704C-A9FD-57F5D261CD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AF5D523-A3DD-1742-B73D-86C5D5AA0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3E3E2-BE28-1D40-9D2C-E40BA00A87BE}" type="datetimeFigureOut">
              <a:rPr lang="nl-NL" smtClean="0"/>
              <a:t>12-6-2020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F3150A7-E0D6-BE40-A89E-72618082A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518C534-2AE5-984A-80C9-D151D0DD8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FBA7-37FA-1E45-83A9-C7B9665AAA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4423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BF5275-67B8-3D45-B53C-64AA091AB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EB48326-A389-F547-9E95-C30C5E740D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61BC12B-A3DA-3D4B-9C14-5BADE1E35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B27FFBE-4A3C-674C-A167-012D23046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3E3E2-BE28-1D40-9D2C-E40BA00A87BE}" type="datetimeFigureOut">
              <a:rPr lang="nl-NL" smtClean="0"/>
              <a:t>12-6-2020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EB533E6-C258-0947-946C-569522072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BA9204D-EA61-524D-A1B5-43EDB7F3B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FBA7-37FA-1E45-83A9-C7B9665AAA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279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C64E36-F94B-C848-B07F-FEEA7F928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CB9FBA1-59FF-3C44-8766-880DF79725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CD16C07-C7BE-1F4D-82A4-4E8E7BF16A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94306D0-7893-5E45-9406-806FA41B7C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210EE9D-E3B9-6B42-BC82-3349407CC2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DBA9BD69-3755-E242-AA1F-D63DBDE32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3E3E2-BE28-1D40-9D2C-E40BA00A87BE}" type="datetimeFigureOut">
              <a:rPr lang="nl-NL" smtClean="0"/>
              <a:t>12-6-2020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557BAD2A-3AA2-4B40-804B-37CDEABB8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09B38AAC-413A-E24B-A294-2CFA207CA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FBA7-37FA-1E45-83A9-C7B9665AAA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2385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D05C73-B60F-C940-8AEC-F81AE6B71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2675228-DA3D-2B40-8209-C0D4132D9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3E3E2-BE28-1D40-9D2C-E40BA00A87BE}" type="datetimeFigureOut">
              <a:rPr lang="nl-NL" smtClean="0"/>
              <a:t>12-6-2020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87C9E51-8543-C546-8C0C-C6439CDAC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6AD4302-7959-D547-8E5C-C296C0E49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FBA7-37FA-1E45-83A9-C7B9665AAA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1939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720C7ED-1173-5F4E-AF5F-E13F54FA5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3E3E2-BE28-1D40-9D2C-E40BA00A87BE}" type="datetimeFigureOut">
              <a:rPr lang="nl-NL" smtClean="0"/>
              <a:t>12-6-2020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A67DEDF-4639-524E-8486-7147BE6D9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D3EE11E-4C00-0046-A219-23EAF4128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FBA7-37FA-1E45-83A9-C7B9665AAA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3246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0DE9F1-D5FE-3043-9E13-01B5227C8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0BB7862-25AE-6943-977A-4BF2BC548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B4606EC-6038-9E4F-921A-1F10716616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B9222A7-BE4F-DC46-8678-249834797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3E3E2-BE28-1D40-9D2C-E40BA00A87BE}" type="datetimeFigureOut">
              <a:rPr lang="nl-NL" smtClean="0"/>
              <a:t>12-6-2020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2BDEE7A-1AD4-094F-B508-67A3C0BED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EAC31BA-A3AB-BD40-B3B5-80406E03D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FBA7-37FA-1E45-83A9-C7B9665AAA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0940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56E8CA2-EA47-0248-8E75-038B102B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CEA6017-3C38-384F-82FF-E7E2CD9AF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B16CF9F-006F-924F-8627-DA2AC99529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3E3E2-BE28-1D40-9D2C-E40BA00A87BE}" type="datetimeFigureOut">
              <a:rPr lang="nl-NL" smtClean="0"/>
              <a:t>12-6-2020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ACDD728-CBBE-AA4C-8E3B-F60443F135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BE36953-0040-3E41-B466-44CAB9584A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7FBA7-37FA-1E45-83A9-C7B9665AAA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5650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sv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79F8F5A2-A7F5-BE44-A78D-C963B054AD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27576" y="-570266"/>
            <a:ext cx="7998532" cy="799853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75CD0C1-B9E1-9A4D-8104-CC310CBC5E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736601"/>
            <a:ext cx="12192000" cy="2387600"/>
          </a:xfrm>
        </p:spPr>
        <p:txBody>
          <a:bodyPr/>
          <a:lstStyle/>
          <a:p>
            <a:r>
              <a:rPr lang="nl-NL" b="1" dirty="0">
                <a:solidFill>
                  <a:srgbClr val="273675"/>
                </a:solidFill>
                <a:latin typeface="Maven Pro" panose="02000000000000000000" pitchFamily="2" charset="0"/>
              </a:rPr>
              <a:t>ALV 12 juni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531E960-3842-0641-B6A3-4F90312FD9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268" y="3429000"/>
            <a:ext cx="4137891" cy="500405"/>
          </a:xfrm>
        </p:spPr>
        <p:txBody>
          <a:bodyPr>
            <a:normAutofit/>
          </a:bodyPr>
          <a:lstStyle/>
          <a:p>
            <a:pPr algn="l"/>
            <a:r>
              <a:rPr lang="nl-NL" b="1" dirty="0">
                <a:solidFill>
                  <a:srgbClr val="4DBFA9"/>
                </a:solidFill>
                <a:latin typeface="Maven Pro" panose="02000000000000000000" pitchFamily="2" charset="0"/>
              </a:rPr>
              <a:t>We beginnen bijna…..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96F61F7-7F11-CB4D-AA2C-F3A3DC6276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348051"/>
            <a:ext cx="3269611" cy="138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009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AFCABD-9E60-6842-BFE1-27FBA5102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4. Fusie PAWEX: stand van zaken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86D40B-65E2-BD47-BEA0-29289B506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Vragen?</a:t>
            </a:r>
          </a:p>
        </p:txBody>
      </p:sp>
    </p:spTree>
    <p:extLst>
      <p:ext uri="{BB962C8B-B14F-4D97-AF65-F5344CB8AC3E}">
        <p14:creationId xmlns:p14="http://schemas.microsoft.com/office/powerpoint/2010/main" val="3235407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AFCABD-9E60-6842-BFE1-27FBA5102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Agenda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86D40B-65E2-BD47-BEA0-29289B506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 fontAlgn="base">
              <a:buFont typeface="+mj-lt"/>
              <a:buAutoNum type="arabicPeriod"/>
            </a:pPr>
            <a:r>
              <a:rPr lang="nl-NL" dirty="0"/>
              <a:t>Opening en mededelingen.</a:t>
            </a:r>
            <a:r>
              <a:rPr lang="en-US" dirty="0"/>
              <a:t>​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nl-NL" dirty="0"/>
              <a:t>Vaststelling agenda.</a:t>
            </a:r>
            <a:r>
              <a:rPr lang="en-US" dirty="0"/>
              <a:t>​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nl-NL" dirty="0"/>
              <a:t>Verslag 16e ALV van 7 februari 2020. </a:t>
            </a:r>
            <a:endParaRPr lang="en-US" dirty="0"/>
          </a:p>
          <a:p>
            <a:pPr marL="514350" indent="-514350" fontAlgn="base">
              <a:buFont typeface="+mj-lt"/>
              <a:buAutoNum type="arabicPeriod"/>
            </a:pPr>
            <a:r>
              <a:rPr lang="nl-NL" dirty="0"/>
              <a:t>Fusie PAWEX: stand van zaken. </a:t>
            </a:r>
            <a:endParaRPr lang="en-US" dirty="0"/>
          </a:p>
          <a:p>
            <a:pPr marL="514350" indent="-514350" fontAlgn="base">
              <a:buFont typeface="+mj-lt"/>
              <a:buAutoNum type="arabicPeriod"/>
            </a:pPr>
            <a:r>
              <a:rPr lang="nl-NL" dirty="0">
                <a:solidFill>
                  <a:srgbClr val="009B4B"/>
                </a:solidFill>
              </a:rPr>
              <a:t>Aanpassing Contributiereglement 2020. </a:t>
            </a:r>
            <a:endParaRPr lang="en-US" dirty="0">
              <a:solidFill>
                <a:srgbClr val="009B4B"/>
              </a:solidFill>
            </a:endParaRPr>
          </a:p>
          <a:p>
            <a:pPr marL="514350" indent="-514350" fontAlgn="base">
              <a:buFont typeface="+mj-lt"/>
              <a:buAutoNum type="arabicPeriod"/>
            </a:pPr>
            <a:r>
              <a:rPr lang="en-US" dirty="0"/>
              <a:t>Concept </a:t>
            </a:r>
            <a:r>
              <a:rPr lang="en-US" dirty="0" err="1"/>
              <a:t>jaarrekeningen</a:t>
            </a:r>
            <a:r>
              <a:rPr lang="en-US" dirty="0"/>
              <a:t> Coöperatie, </a:t>
            </a:r>
            <a:r>
              <a:rPr lang="en-US" dirty="0" err="1"/>
              <a:t>Bedrijfsbureau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Econobis</a:t>
            </a:r>
            <a:r>
              <a:rPr lang="en-US" dirty="0"/>
              <a:t>.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nl-NL" dirty="0"/>
              <a:t>Verkiezing en benoeming kascommissie 2019. 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nl-NL" dirty="0"/>
              <a:t>Belangenbehartiging: </a:t>
            </a:r>
            <a:r>
              <a:rPr lang="en-US" dirty="0"/>
              <a:t>​</a:t>
            </a:r>
            <a:r>
              <a:rPr lang="nl-NL" dirty="0"/>
              <a:t>Saldering en Postcoderoos, Europese definities</a:t>
            </a:r>
          </a:p>
          <a:p>
            <a:pPr marL="0" indent="449263" fontAlgn="base">
              <a:buNone/>
            </a:pPr>
            <a:r>
              <a:rPr lang="nl-NL" dirty="0"/>
              <a:t> en </a:t>
            </a:r>
            <a:r>
              <a:rPr lang="nl-NL" dirty="0" err="1"/>
              <a:t>warmteschap</a:t>
            </a:r>
            <a:r>
              <a:rPr lang="nl-NL" dirty="0"/>
              <a:t>, Netinfrastructuur.</a:t>
            </a:r>
          </a:p>
          <a:p>
            <a:pPr marL="514350" indent="-514350" fontAlgn="base">
              <a:buFont typeface="+mj-lt"/>
              <a:buAutoNum type="arabicPeriod" startAt="9"/>
            </a:pPr>
            <a:r>
              <a:rPr lang="nl-NL" dirty="0"/>
              <a:t>Data komende </a:t>
            </a:r>
            <a:r>
              <a:rPr lang="nl-NL" dirty="0" err="1"/>
              <a:t>ALV’s</a:t>
            </a:r>
            <a:r>
              <a:rPr lang="nl-NL" dirty="0"/>
              <a:t> en bestuursvergaderingen.</a:t>
            </a:r>
          </a:p>
          <a:p>
            <a:pPr marL="514350" indent="-514350" fontAlgn="base">
              <a:buFont typeface="+mj-lt"/>
              <a:buAutoNum type="arabicPeriod" startAt="9"/>
            </a:pPr>
            <a:r>
              <a:rPr lang="nl-NL" dirty="0"/>
              <a:t>Wat verder ter tafel komt, rondvraag en sluiting. </a:t>
            </a:r>
            <a:r>
              <a:rPr lang="en-US" dirty="0"/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2671031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AFCABD-9E60-6842-BFE1-27FBA5102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Agenda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86D40B-65E2-BD47-BEA0-29289B506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 fontAlgn="base">
              <a:buFont typeface="+mj-lt"/>
              <a:buAutoNum type="arabicPeriod"/>
            </a:pPr>
            <a:r>
              <a:rPr lang="nl-NL" dirty="0"/>
              <a:t>Opening en mededelingen.</a:t>
            </a:r>
            <a:r>
              <a:rPr lang="en-US" dirty="0"/>
              <a:t>​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nl-NL" dirty="0"/>
              <a:t>Vaststelling agenda.</a:t>
            </a:r>
            <a:r>
              <a:rPr lang="en-US" dirty="0"/>
              <a:t>​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nl-NL" dirty="0"/>
              <a:t>Verslag 16e ALV van 7 februari 2020. </a:t>
            </a:r>
            <a:endParaRPr lang="en-US" dirty="0"/>
          </a:p>
          <a:p>
            <a:pPr marL="514350" indent="-514350" fontAlgn="base">
              <a:buFont typeface="+mj-lt"/>
              <a:buAutoNum type="arabicPeriod"/>
            </a:pPr>
            <a:r>
              <a:rPr lang="nl-NL" dirty="0"/>
              <a:t>Fusie PAWEX: stand van zaken. </a:t>
            </a:r>
            <a:endParaRPr lang="en-US" dirty="0"/>
          </a:p>
          <a:p>
            <a:pPr marL="514350" indent="-514350" fontAlgn="base">
              <a:buFont typeface="+mj-lt"/>
              <a:buAutoNum type="arabicPeriod"/>
            </a:pPr>
            <a:r>
              <a:rPr lang="nl-NL" dirty="0"/>
              <a:t>Aanpassing Contributiereglement 2020. </a:t>
            </a:r>
            <a:endParaRPr lang="en-US" dirty="0"/>
          </a:p>
          <a:p>
            <a:pPr marL="514350" indent="-514350" fontAlgn="base">
              <a:buFont typeface="+mj-lt"/>
              <a:buAutoNum type="arabicPeriod"/>
            </a:pPr>
            <a:r>
              <a:rPr lang="en-US" dirty="0">
                <a:solidFill>
                  <a:srgbClr val="009B4B"/>
                </a:solidFill>
              </a:rPr>
              <a:t>Concept </a:t>
            </a:r>
            <a:r>
              <a:rPr lang="en-US" dirty="0" err="1">
                <a:solidFill>
                  <a:srgbClr val="009B4B"/>
                </a:solidFill>
              </a:rPr>
              <a:t>jaarrekeningen</a:t>
            </a:r>
            <a:r>
              <a:rPr lang="en-US" dirty="0">
                <a:solidFill>
                  <a:srgbClr val="009B4B"/>
                </a:solidFill>
              </a:rPr>
              <a:t> Coöperatie, </a:t>
            </a:r>
            <a:r>
              <a:rPr lang="en-US" dirty="0" err="1">
                <a:solidFill>
                  <a:srgbClr val="009B4B"/>
                </a:solidFill>
              </a:rPr>
              <a:t>Bedrijfsbureau</a:t>
            </a:r>
            <a:r>
              <a:rPr lang="en-US" dirty="0">
                <a:solidFill>
                  <a:srgbClr val="009B4B"/>
                </a:solidFill>
              </a:rPr>
              <a:t> </a:t>
            </a:r>
            <a:r>
              <a:rPr lang="en-US" dirty="0" err="1">
                <a:solidFill>
                  <a:srgbClr val="009B4B"/>
                </a:solidFill>
              </a:rPr>
              <a:t>en</a:t>
            </a:r>
            <a:r>
              <a:rPr lang="en-US" dirty="0">
                <a:solidFill>
                  <a:srgbClr val="009B4B"/>
                </a:solidFill>
              </a:rPr>
              <a:t> </a:t>
            </a:r>
            <a:r>
              <a:rPr lang="en-US" dirty="0" err="1">
                <a:solidFill>
                  <a:srgbClr val="009B4B"/>
                </a:solidFill>
              </a:rPr>
              <a:t>Econobis</a:t>
            </a:r>
            <a:r>
              <a:rPr lang="en-US" dirty="0">
                <a:solidFill>
                  <a:srgbClr val="009B4B"/>
                </a:solidFill>
              </a:rPr>
              <a:t>.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nl-NL" dirty="0"/>
              <a:t>Verkiezing en benoeming kascommissie 2019. 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nl-NL" dirty="0"/>
              <a:t>Belangenbehartiging: </a:t>
            </a:r>
            <a:r>
              <a:rPr lang="en-US" dirty="0"/>
              <a:t>​</a:t>
            </a:r>
            <a:r>
              <a:rPr lang="nl-NL" dirty="0"/>
              <a:t>Saldering en Postcoderoos, Europese definities</a:t>
            </a:r>
          </a:p>
          <a:p>
            <a:pPr marL="0" indent="449263" fontAlgn="base">
              <a:buNone/>
            </a:pPr>
            <a:r>
              <a:rPr lang="nl-NL" dirty="0"/>
              <a:t> en </a:t>
            </a:r>
            <a:r>
              <a:rPr lang="nl-NL" dirty="0" err="1"/>
              <a:t>warmteschap</a:t>
            </a:r>
            <a:r>
              <a:rPr lang="nl-NL" dirty="0"/>
              <a:t>, Netinfrastructuur.</a:t>
            </a:r>
          </a:p>
          <a:p>
            <a:pPr marL="514350" indent="-514350" fontAlgn="base">
              <a:buFont typeface="+mj-lt"/>
              <a:buAutoNum type="arabicPeriod" startAt="9"/>
            </a:pPr>
            <a:r>
              <a:rPr lang="nl-NL" dirty="0"/>
              <a:t>Data komende </a:t>
            </a:r>
            <a:r>
              <a:rPr lang="nl-NL" dirty="0" err="1"/>
              <a:t>ALV’s</a:t>
            </a:r>
            <a:r>
              <a:rPr lang="nl-NL" dirty="0"/>
              <a:t> en bestuursvergaderingen.</a:t>
            </a:r>
          </a:p>
          <a:p>
            <a:pPr marL="514350" indent="-514350" fontAlgn="base">
              <a:buFont typeface="+mj-lt"/>
              <a:buAutoNum type="arabicPeriod" startAt="9"/>
            </a:pPr>
            <a:r>
              <a:rPr lang="nl-NL" dirty="0"/>
              <a:t>Wat verder ter tafel komt, rondvraag en sluiting. </a:t>
            </a:r>
            <a:r>
              <a:rPr lang="en-US" dirty="0"/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1057259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AFCABD-9E60-6842-BFE1-27FBA5102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6. Financiële resultaten 2019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86D40B-65E2-BD47-BEA0-29289B506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Toelichting van Bjorn Veenstra, financieel directeur Bedrijfsbureau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1836928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AFCABD-9E60-6842-BFE1-27FBA5102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Financiële resultaten 2019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86D40B-65E2-BD47-BEA0-29289B506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In oktober 2019 is de eerste fusie van Energie Samen tot stand gekomen. </a:t>
            </a:r>
          </a:p>
          <a:p>
            <a:pPr marL="0" indent="0">
              <a:buNone/>
            </a:pPr>
            <a:r>
              <a:rPr lang="nl-NL" dirty="0"/>
              <a:t>De jaarrekening 2019 bevat de samengevoegde cijfers van de gefuseerde coöperaties:</a:t>
            </a:r>
          </a:p>
          <a:p>
            <a:pPr lvl="2"/>
            <a:r>
              <a:rPr lang="nl-NL" sz="2800" dirty="0" err="1"/>
              <a:t>REScoopNL</a:t>
            </a:r>
            <a:endParaRPr lang="nl-NL" sz="2800" dirty="0"/>
          </a:p>
          <a:p>
            <a:pPr lvl="2"/>
            <a:r>
              <a:rPr lang="nl-NL" sz="2800" dirty="0" err="1"/>
              <a:t>Ecode</a:t>
            </a:r>
            <a:endParaRPr lang="nl-NL" sz="2800" dirty="0"/>
          </a:p>
          <a:p>
            <a:pPr lvl="2"/>
            <a:r>
              <a:rPr lang="nl-NL" sz="2800" dirty="0"/>
              <a:t>Energie Samen</a:t>
            </a:r>
          </a:p>
        </p:txBody>
      </p:sp>
    </p:spTree>
    <p:extLst>
      <p:ext uri="{BB962C8B-B14F-4D97-AF65-F5344CB8AC3E}">
        <p14:creationId xmlns:p14="http://schemas.microsoft.com/office/powerpoint/2010/main" val="3213879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AFCABD-9E60-6842-BFE1-27FBA5102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Financiële resultaten 2019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86D40B-65E2-BD47-BEA0-29289B506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Structuur Energie Samen na de fusie:</a:t>
            </a:r>
            <a:endParaRPr lang="nl-NL" sz="2800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962CAAB9-47E3-4E79-934C-4F3772BF913E}"/>
              </a:ext>
            </a:extLst>
          </p:cNvPr>
          <p:cNvSpPr/>
          <p:nvPr/>
        </p:nvSpPr>
        <p:spPr>
          <a:xfrm>
            <a:off x="5193101" y="2613803"/>
            <a:ext cx="2277373" cy="11990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Coöperatie Energie Samen UA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5D4C719B-5603-412F-8D5D-B378B3F3BAB1}"/>
              </a:ext>
            </a:extLst>
          </p:cNvPr>
          <p:cNvSpPr/>
          <p:nvPr/>
        </p:nvSpPr>
        <p:spPr>
          <a:xfrm>
            <a:off x="7962181" y="4321835"/>
            <a:ext cx="2579298" cy="1138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/>
              <a:t>Econobis</a:t>
            </a:r>
            <a:r>
              <a:rPr lang="nl-NL" dirty="0"/>
              <a:t> BV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EA02A50-2E1E-4A39-B05F-3FD76674B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892" y="4329562"/>
            <a:ext cx="25908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1BA27BC8-3B82-4BE0-BFD5-0C70AFC2EC07}"/>
              </a:ext>
            </a:extLst>
          </p:cNvPr>
          <p:cNvSpPr txBox="1"/>
          <p:nvPr/>
        </p:nvSpPr>
        <p:spPr>
          <a:xfrm>
            <a:off x="2786332" y="4563374"/>
            <a:ext cx="23171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Bedrijfsbureau Energie</a:t>
            </a:r>
            <a:br>
              <a:rPr lang="nl-NL" dirty="0">
                <a:solidFill>
                  <a:schemeClr val="bg1"/>
                </a:solidFill>
              </a:rPr>
            </a:br>
            <a:r>
              <a:rPr lang="nl-NL" dirty="0">
                <a:solidFill>
                  <a:schemeClr val="bg1"/>
                </a:solidFill>
              </a:rPr>
              <a:t>Samen BV</a:t>
            </a: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8A934D8A-0CE5-415D-AA74-392F9A9FC295}"/>
              </a:ext>
            </a:extLst>
          </p:cNvPr>
          <p:cNvCxnSpPr/>
          <p:nvPr/>
        </p:nvCxnSpPr>
        <p:spPr>
          <a:xfrm>
            <a:off x="6331787" y="3812874"/>
            <a:ext cx="0" cy="5089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C39FC3BE-4DDD-4CDA-9E91-FB64EBC5BAB4}"/>
              </a:ext>
            </a:extLst>
          </p:cNvPr>
          <p:cNvCxnSpPr/>
          <p:nvPr/>
        </p:nvCxnSpPr>
        <p:spPr>
          <a:xfrm flipH="1">
            <a:off x="5103441" y="4329562"/>
            <a:ext cx="12283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695E9A75-2CFC-4BB1-930E-ABE972276233}"/>
              </a:ext>
            </a:extLst>
          </p:cNvPr>
          <p:cNvCxnSpPr/>
          <p:nvPr/>
        </p:nvCxnSpPr>
        <p:spPr>
          <a:xfrm flipV="1">
            <a:off x="6331787" y="4321835"/>
            <a:ext cx="1630394" cy="77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263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AFCABD-9E60-6842-BFE1-27FBA5102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Financiële resultaten 2019: inkomsten</a:t>
            </a:r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4B20A90C-691B-4764-8CB3-54D1C6317E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1423557"/>
              </p:ext>
            </p:extLst>
          </p:nvPr>
        </p:nvGraphicFramePr>
        <p:xfrm>
          <a:off x="838200" y="2097088"/>
          <a:ext cx="10515600" cy="41452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733800">
                  <a:extLst>
                    <a:ext uri="{9D8B030D-6E8A-4147-A177-3AD203B41FA5}">
                      <a16:colId xmlns:a16="http://schemas.microsoft.com/office/drawing/2014/main" val="1544367421"/>
                    </a:ext>
                  </a:extLst>
                </a:gridCol>
                <a:gridCol w="6781800">
                  <a:extLst>
                    <a:ext uri="{9D8B030D-6E8A-4147-A177-3AD203B41FA5}">
                      <a16:colId xmlns:a16="http://schemas.microsoft.com/office/drawing/2014/main" val="20763941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nl-NL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Ontwikkelfonds:</a:t>
                      </a:r>
                      <a:endParaRPr lang="nl-NL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800" b="0" dirty="0">
                          <a:solidFill>
                            <a:schemeClr val="tx1"/>
                          </a:solidFill>
                        </a:rPr>
                        <a:t>doorgeschoven naar 2020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0896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800" b="0" dirty="0"/>
                        <a:t>Participatiecoalitie: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800" dirty="0"/>
                        <a:t>eerste tranche ontvangen: € 502.478</a:t>
                      </a:r>
                      <a:endParaRPr lang="nl-NL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2560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800" dirty="0"/>
                        <a:t>nog te ontvangen € 51.228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384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800" b="0" dirty="0">
                          <a:solidFill>
                            <a:schemeClr val="tx1"/>
                          </a:solidFill>
                        </a:rPr>
                        <a:t>Stichting Doen: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800" b="0" dirty="0">
                          <a:solidFill>
                            <a:schemeClr val="tx1"/>
                          </a:solidFill>
                        </a:rPr>
                        <a:t>tweede tranche ontvangen: € 100.000 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7663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800" b="0" dirty="0">
                          <a:solidFill>
                            <a:schemeClr val="tx1"/>
                          </a:solidFill>
                        </a:rPr>
                        <a:t>Contributie: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800" b="0" dirty="0">
                          <a:solidFill>
                            <a:schemeClr val="tx1"/>
                          </a:solidFill>
                        </a:rPr>
                        <a:t>€ 211.329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550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800" dirty="0"/>
                        <a:t>Overige subsidies:</a:t>
                      </a:r>
                      <a:endParaRPr lang="nl-NL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800" dirty="0"/>
                        <a:t>€ 52.565</a:t>
                      </a:r>
                      <a:endParaRPr lang="nl-NL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290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800" b="1" dirty="0"/>
                        <a:t>Totaal inkomsten 2019:</a:t>
                      </a:r>
                      <a:endParaRPr lang="nl-NL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800" b="1" dirty="0">
                          <a:solidFill>
                            <a:schemeClr val="tx1"/>
                          </a:solidFill>
                        </a:rPr>
                        <a:t>€ 917.600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905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800" dirty="0"/>
                        <a:t>Inkomsten 2018:</a:t>
                      </a:r>
                      <a:endParaRPr lang="nl-NL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800" b="0" dirty="0">
                          <a:solidFill>
                            <a:schemeClr val="tx1"/>
                          </a:solidFill>
                        </a:rPr>
                        <a:t>€ 46.880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98801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94283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AFCABD-9E60-6842-BFE1-27FBA5102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Financiële resultaten 2019: uitgaven</a:t>
            </a:r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4B20A90C-691B-4764-8CB3-54D1C6317E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3116874"/>
              </p:ext>
            </p:extLst>
          </p:nvPr>
        </p:nvGraphicFramePr>
        <p:xfrm>
          <a:off x="838200" y="2097088"/>
          <a:ext cx="10515600" cy="36271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098143">
                  <a:extLst>
                    <a:ext uri="{9D8B030D-6E8A-4147-A177-3AD203B41FA5}">
                      <a16:colId xmlns:a16="http://schemas.microsoft.com/office/drawing/2014/main" val="1544367421"/>
                    </a:ext>
                  </a:extLst>
                </a:gridCol>
                <a:gridCol w="5417457">
                  <a:extLst>
                    <a:ext uri="{9D8B030D-6E8A-4147-A177-3AD203B41FA5}">
                      <a16:colId xmlns:a16="http://schemas.microsoft.com/office/drawing/2014/main" val="20763941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nl-NL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Projectleiders:</a:t>
                      </a:r>
                      <a:endParaRPr lang="nl-NL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800" b="0" dirty="0">
                          <a:solidFill>
                            <a:schemeClr val="tx1"/>
                          </a:solidFill>
                        </a:rPr>
                        <a:t>€ 670.449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0896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800" b="0" dirty="0"/>
                        <a:t>Collectieve verzekeringen: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800" dirty="0"/>
                        <a:t>€   10.648</a:t>
                      </a:r>
                      <a:endParaRPr lang="nl-NL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2560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800" dirty="0"/>
                        <a:t>Personeel/ Bestuur:</a:t>
                      </a:r>
                      <a:endParaRPr lang="nl-NL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800" dirty="0"/>
                        <a:t>€ 129.892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384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800" b="0" dirty="0">
                          <a:solidFill>
                            <a:schemeClr val="tx1"/>
                          </a:solidFill>
                        </a:rPr>
                        <a:t>Contributies NWEA/NVDE/NCR: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800" b="0" dirty="0">
                          <a:solidFill>
                            <a:schemeClr val="tx1"/>
                          </a:solidFill>
                        </a:rPr>
                        <a:t>€   83.070 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7663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800" b="0" dirty="0">
                          <a:solidFill>
                            <a:schemeClr val="tx1"/>
                          </a:solidFill>
                        </a:rPr>
                        <a:t>Overige: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800" dirty="0"/>
                        <a:t>€   22.209</a:t>
                      </a:r>
                      <a:endParaRPr lang="nl-NL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550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800" b="1" dirty="0"/>
                        <a:t>Totaal uitgaven 2019</a:t>
                      </a:r>
                      <a:r>
                        <a:rPr lang="nl-NL" sz="2800" dirty="0"/>
                        <a:t>:</a:t>
                      </a:r>
                      <a:endParaRPr lang="nl-NL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800" b="1" dirty="0">
                          <a:solidFill>
                            <a:schemeClr val="tx1"/>
                          </a:solidFill>
                        </a:rPr>
                        <a:t>€ 916.268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290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800" dirty="0"/>
                        <a:t>Totaal uitgaven 2018</a:t>
                      </a:r>
                      <a:endParaRPr lang="nl-NL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800" dirty="0"/>
                        <a:t>€   46.023</a:t>
                      </a:r>
                      <a:endParaRPr lang="nl-NL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9053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3931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AFCABD-9E60-6842-BFE1-27FBA5102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71092"/>
            <a:ext cx="10990944" cy="1325563"/>
          </a:xfrm>
        </p:spPr>
        <p:txBody>
          <a:bodyPr/>
          <a:lstStyle/>
          <a:p>
            <a:r>
              <a:rPr lang="nl-NL" dirty="0"/>
              <a:t>Financiële resultaten 2019: deelnemingen</a:t>
            </a:r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4B20A90C-691B-4764-8CB3-54D1C6317E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6571543"/>
              </p:ext>
            </p:extLst>
          </p:nvPr>
        </p:nvGraphicFramePr>
        <p:xfrm>
          <a:off x="838200" y="2097088"/>
          <a:ext cx="10515600" cy="10363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098143">
                  <a:extLst>
                    <a:ext uri="{9D8B030D-6E8A-4147-A177-3AD203B41FA5}">
                      <a16:colId xmlns:a16="http://schemas.microsoft.com/office/drawing/2014/main" val="1544367421"/>
                    </a:ext>
                  </a:extLst>
                </a:gridCol>
                <a:gridCol w="5417457">
                  <a:extLst>
                    <a:ext uri="{9D8B030D-6E8A-4147-A177-3AD203B41FA5}">
                      <a16:colId xmlns:a16="http://schemas.microsoft.com/office/drawing/2014/main" val="20763941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nl-NL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Bedrijfsbureau Energie Samen BV:</a:t>
                      </a:r>
                      <a:endParaRPr lang="nl-NL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800" b="0" dirty="0">
                          <a:solidFill>
                            <a:schemeClr val="tx1"/>
                          </a:solidFill>
                        </a:rPr>
                        <a:t>+ € 7.263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0896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800" b="0" dirty="0" err="1"/>
                        <a:t>Econobis</a:t>
                      </a:r>
                      <a:r>
                        <a:rPr lang="nl-NL" sz="2800" b="0" dirty="0"/>
                        <a:t> BV: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800" dirty="0"/>
                        <a:t>- € 9.856</a:t>
                      </a:r>
                      <a:endParaRPr lang="nl-NL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25602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43868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AFCABD-9E60-6842-BFE1-27FBA5102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Verwachting 2020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86D40B-65E2-BD47-BEA0-29289B506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Fusie ODE Decentraal per maart 2020.</a:t>
            </a:r>
          </a:p>
          <a:p>
            <a:r>
              <a:rPr lang="nl-NL" dirty="0"/>
              <a:t>Fusie </a:t>
            </a:r>
            <a:r>
              <a:rPr lang="nl-NL" dirty="0" err="1"/>
              <a:t>Pawex</a:t>
            </a:r>
            <a:r>
              <a:rPr lang="nl-NL" dirty="0"/>
              <a:t> in de loop van 2020.</a:t>
            </a:r>
          </a:p>
          <a:p>
            <a:r>
              <a:rPr lang="nl-NL" dirty="0"/>
              <a:t>Begroting 2020, verwachte inkomsten:</a:t>
            </a:r>
          </a:p>
          <a:p>
            <a:pPr marL="0" indent="0">
              <a:buNone/>
              <a:tabLst>
                <a:tab pos="2873375" algn="r"/>
              </a:tabLst>
            </a:pPr>
            <a:r>
              <a:rPr lang="nl-NL" dirty="0"/>
              <a:t>	€ 1.150.000	zonder Ontwikkelfonds</a:t>
            </a:r>
          </a:p>
          <a:p>
            <a:pPr marL="0" indent="0">
              <a:buNone/>
              <a:tabLst>
                <a:tab pos="2873375" algn="r"/>
              </a:tabLst>
            </a:pPr>
            <a:r>
              <a:rPr lang="nl-NL" dirty="0"/>
              <a:t>	€ 2.350.000	met Ontwikkelfonds</a:t>
            </a:r>
          </a:p>
          <a:p>
            <a:pPr>
              <a:tabLst>
                <a:tab pos="2873375" algn="r"/>
              </a:tabLst>
            </a:pPr>
            <a:r>
              <a:rPr lang="nl-NL" dirty="0"/>
              <a:t>Begroting 2020, verwachte uitgaven:</a:t>
            </a:r>
          </a:p>
          <a:p>
            <a:pPr marL="0" indent="0">
              <a:buNone/>
              <a:tabLst>
                <a:tab pos="2873375" algn="r"/>
              </a:tabLst>
            </a:pPr>
            <a:r>
              <a:rPr lang="nl-NL" dirty="0"/>
              <a:t>	€  1.214.000	zonder Ontwikkelfonds </a:t>
            </a:r>
          </a:p>
          <a:p>
            <a:pPr marL="0" indent="0">
              <a:buNone/>
              <a:tabLst>
                <a:tab pos="2873375" algn="r"/>
              </a:tabLst>
            </a:pPr>
            <a:r>
              <a:rPr lang="nl-NL" dirty="0"/>
              <a:t>	€  2.223.000	met Ontwikkelfonds</a:t>
            </a:r>
          </a:p>
        </p:txBody>
      </p:sp>
    </p:spTree>
    <p:extLst>
      <p:ext uri="{BB962C8B-B14F-4D97-AF65-F5344CB8AC3E}">
        <p14:creationId xmlns:p14="http://schemas.microsoft.com/office/powerpoint/2010/main" val="3466495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79F8F5A2-A7F5-BE44-A78D-C963B054AD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27576" y="-570266"/>
            <a:ext cx="7998532" cy="799853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75CD0C1-B9E1-9A4D-8104-CC310CBC5E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736601"/>
            <a:ext cx="12192000" cy="2387600"/>
          </a:xfrm>
        </p:spPr>
        <p:txBody>
          <a:bodyPr/>
          <a:lstStyle/>
          <a:p>
            <a:r>
              <a:rPr lang="nl-NL" b="1" dirty="0">
                <a:solidFill>
                  <a:srgbClr val="273675"/>
                </a:solidFill>
                <a:latin typeface="Maven Pro" panose="02000000000000000000" pitchFamily="2" charset="0"/>
              </a:rPr>
              <a:t>ALV 12 juni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531E960-3842-0641-B6A3-4F90312FD9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268" y="3429000"/>
            <a:ext cx="4137891" cy="500405"/>
          </a:xfrm>
        </p:spPr>
        <p:txBody>
          <a:bodyPr>
            <a:normAutofit/>
          </a:bodyPr>
          <a:lstStyle/>
          <a:p>
            <a:pPr algn="l"/>
            <a:r>
              <a:rPr lang="nl-NL" b="1" dirty="0">
                <a:solidFill>
                  <a:srgbClr val="4DBFA9"/>
                </a:solidFill>
                <a:latin typeface="Maven Pro" panose="02000000000000000000" pitchFamily="2" charset="0"/>
              </a:rPr>
              <a:t>Welkom!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96F61F7-7F11-CB4D-AA2C-F3A3DC6276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348051"/>
            <a:ext cx="3269611" cy="138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4133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AFCABD-9E60-6842-BFE1-27FBA5102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Financiële resultaten 2019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86D40B-65E2-BD47-BEA0-29289B506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Vragen?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22183990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AFCABD-9E60-6842-BFE1-27FBA5102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Agenda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86D40B-65E2-BD47-BEA0-29289B506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 fontAlgn="base">
              <a:buFont typeface="+mj-lt"/>
              <a:buAutoNum type="arabicPeriod"/>
            </a:pPr>
            <a:r>
              <a:rPr lang="nl-NL" dirty="0"/>
              <a:t>Opening en mededelingen.</a:t>
            </a:r>
            <a:r>
              <a:rPr lang="en-US" dirty="0"/>
              <a:t>​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nl-NL" dirty="0"/>
              <a:t>Vaststelling agenda.</a:t>
            </a:r>
            <a:r>
              <a:rPr lang="en-US" dirty="0"/>
              <a:t>​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nl-NL" dirty="0"/>
              <a:t>Verslag 16e ALV van 7 februari 2020. </a:t>
            </a:r>
            <a:endParaRPr lang="en-US" dirty="0"/>
          </a:p>
          <a:p>
            <a:pPr marL="514350" indent="-514350" fontAlgn="base">
              <a:buFont typeface="+mj-lt"/>
              <a:buAutoNum type="arabicPeriod"/>
            </a:pPr>
            <a:r>
              <a:rPr lang="nl-NL" dirty="0"/>
              <a:t>Fusie PAWEX: stand van zaken. </a:t>
            </a:r>
            <a:endParaRPr lang="en-US" dirty="0"/>
          </a:p>
          <a:p>
            <a:pPr marL="514350" indent="-514350" fontAlgn="base">
              <a:buFont typeface="+mj-lt"/>
              <a:buAutoNum type="arabicPeriod"/>
            </a:pPr>
            <a:r>
              <a:rPr lang="nl-NL" dirty="0"/>
              <a:t>Aanpassing Contributiereglement 2020. </a:t>
            </a:r>
            <a:endParaRPr lang="en-US" dirty="0"/>
          </a:p>
          <a:p>
            <a:pPr marL="514350" indent="-514350" fontAlgn="base">
              <a:buFont typeface="+mj-lt"/>
              <a:buAutoNum type="arabicPeriod"/>
            </a:pPr>
            <a:r>
              <a:rPr lang="en-US" dirty="0"/>
              <a:t>Concept </a:t>
            </a:r>
            <a:r>
              <a:rPr lang="en-US" dirty="0" err="1"/>
              <a:t>jaarrekeningen</a:t>
            </a:r>
            <a:r>
              <a:rPr lang="en-US" dirty="0"/>
              <a:t> Coöperatie, </a:t>
            </a:r>
            <a:r>
              <a:rPr lang="en-US" dirty="0" err="1"/>
              <a:t>Bedrijfsbureau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Econobis</a:t>
            </a:r>
            <a:r>
              <a:rPr lang="en-US" dirty="0"/>
              <a:t>.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nl-NL" dirty="0">
                <a:solidFill>
                  <a:srgbClr val="009B4B"/>
                </a:solidFill>
              </a:rPr>
              <a:t>Verkiezing en benoeming kascommissie 2019.</a:t>
            </a:r>
            <a:r>
              <a:rPr lang="nl-NL" dirty="0"/>
              <a:t> 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nl-NL" dirty="0"/>
              <a:t>Belangenbehartiging: </a:t>
            </a:r>
            <a:r>
              <a:rPr lang="en-US" dirty="0"/>
              <a:t>​</a:t>
            </a:r>
            <a:r>
              <a:rPr lang="nl-NL" dirty="0"/>
              <a:t>Saldering en Postcoderoos, Europese definities</a:t>
            </a:r>
          </a:p>
          <a:p>
            <a:pPr marL="0" indent="449263" fontAlgn="base">
              <a:buNone/>
            </a:pPr>
            <a:r>
              <a:rPr lang="nl-NL" dirty="0"/>
              <a:t> en </a:t>
            </a:r>
            <a:r>
              <a:rPr lang="nl-NL" dirty="0" err="1"/>
              <a:t>warmteschap</a:t>
            </a:r>
            <a:r>
              <a:rPr lang="nl-NL" dirty="0"/>
              <a:t>, Netinfrastructuur.</a:t>
            </a:r>
          </a:p>
          <a:p>
            <a:pPr marL="514350" indent="-514350" fontAlgn="base">
              <a:buFont typeface="+mj-lt"/>
              <a:buAutoNum type="arabicPeriod" startAt="9"/>
            </a:pPr>
            <a:r>
              <a:rPr lang="nl-NL" dirty="0"/>
              <a:t>Data komende </a:t>
            </a:r>
            <a:r>
              <a:rPr lang="nl-NL" dirty="0" err="1"/>
              <a:t>ALV’s</a:t>
            </a:r>
            <a:r>
              <a:rPr lang="nl-NL" dirty="0"/>
              <a:t> en bestuursvergaderingen.</a:t>
            </a:r>
          </a:p>
          <a:p>
            <a:pPr marL="514350" indent="-514350" fontAlgn="base">
              <a:buFont typeface="+mj-lt"/>
              <a:buAutoNum type="arabicPeriod" startAt="9"/>
            </a:pPr>
            <a:r>
              <a:rPr lang="nl-NL" dirty="0"/>
              <a:t>Wat verder ter tafel komt, rondvraag en sluiting. </a:t>
            </a:r>
            <a:r>
              <a:rPr lang="en-US" dirty="0"/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40866183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AFCABD-9E60-6842-BFE1-27FBA5102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Agenda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86D40B-65E2-BD47-BEA0-29289B506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 fontAlgn="base">
              <a:buFont typeface="+mj-lt"/>
              <a:buAutoNum type="arabicPeriod"/>
            </a:pPr>
            <a:r>
              <a:rPr lang="nl-NL" dirty="0"/>
              <a:t>Opening en mededelingen.</a:t>
            </a:r>
            <a:r>
              <a:rPr lang="en-US" dirty="0"/>
              <a:t>​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nl-NL" dirty="0"/>
              <a:t>Vaststelling agenda.</a:t>
            </a:r>
            <a:r>
              <a:rPr lang="en-US" dirty="0"/>
              <a:t>​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nl-NL" dirty="0"/>
              <a:t>Verslag 16e ALV van 7 februari 2020. </a:t>
            </a:r>
            <a:endParaRPr lang="en-US" dirty="0"/>
          </a:p>
          <a:p>
            <a:pPr marL="514350" indent="-514350" fontAlgn="base">
              <a:buFont typeface="+mj-lt"/>
              <a:buAutoNum type="arabicPeriod"/>
            </a:pPr>
            <a:r>
              <a:rPr lang="nl-NL" dirty="0"/>
              <a:t>Fusie PAWEX: stand van zaken. </a:t>
            </a:r>
            <a:endParaRPr lang="en-US" dirty="0"/>
          </a:p>
          <a:p>
            <a:pPr marL="514350" indent="-514350" fontAlgn="base">
              <a:buFont typeface="+mj-lt"/>
              <a:buAutoNum type="arabicPeriod"/>
            </a:pPr>
            <a:r>
              <a:rPr lang="nl-NL" dirty="0"/>
              <a:t>Aanpassing Contributiereglement 2020. </a:t>
            </a:r>
            <a:endParaRPr lang="en-US" dirty="0"/>
          </a:p>
          <a:p>
            <a:pPr marL="514350" indent="-514350" fontAlgn="base">
              <a:buFont typeface="+mj-lt"/>
              <a:buAutoNum type="arabicPeriod"/>
            </a:pPr>
            <a:r>
              <a:rPr lang="en-US" dirty="0"/>
              <a:t>Concept </a:t>
            </a:r>
            <a:r>
              <a:rPr lang="en-US" dirty="0" err="1"/>
              <a:t>jaarrekeningen</a:t>
            </a:r>
            <a:r>
              <a:rPr lang="en-US" dirty="0"/>
              <a:t> Coöperatie, </a:t>
            </a:r>
            <a:r>
              <a:rPr lang="en-US" dirty="0" err="1"/>
              <a:t>Bedrijfsbureau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Econobis</a:t>
            </a:r>
            <a:r>
              <a:rPr lang="en-US" dirty="0"/>
              <a:t>.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nl-NL" dirty="0"/>
              <a:t>Verkiezing en benoeming kascommissie 2019. 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nl-NL" dirty="0">
                <a:solidFill>
                  <a:srgbClr val="009B4B"/>
                </a:solidFill>
              </a:rPr>
              <a:t>Belangenbehartiging</a:t>
            </a:r>
            <a:r>
              <a:rPr lang="nl-NL" dirty="0"/>
              <a:t>: </a:t>
            </a:r>
            <a:r>
              <a:rPr lang="en-US" dirty="0"/>
              <a:t>​</a:t>
            </a:r>
            <a:r>
              <a:rPr lang="nl-NL" dirty="0"/>
              <a:t>Saldering en Postcoderoos, Europese definities</a:t>
            </a:r>
          </a:p>
          <a:p>
            <a:pPr marL="0" indent="449263" fontAlgn="base">
              <a:buNone/>
            </a:pPr>
            <a:r>
              <a:rPr lang="nl-NL" dirty="0"/>
              <a:t> en </a:t>
            </a:r>
            <a:r>
              <a:rPr lang="nl-NL" dirty="0" err="1"/>
              <a:t>warmteschap</a:t>
            </a:r>
            <a:r>
              <a:rPr lang="nl-NL" dirty="0"/>
              <a:t>, Netinfrastructuur.</a:t>
            </a:r>
          </a:p>
          <a:p>
            <a:pPr marL="514350" indent="-514350" fontAlgn="base">
              <a:buFont typeface="+mj-lt"/>
              <a:buAutoNum type="arabicPeriod" startAt="9"/>
            </a:pPr>
            <a:r>
              <a:rPr lang="nl-NL" dirty="0"/>
              <a:t>Data komende </a:t>
            </a:r>
            <a:r>
              <a:rPr lang="nl-NL" dirty="0" err="1"/>
              <a:t>ALV’s</a:t>
            </a:r>
            <a:r>
              <a:rPr lang="nl-NL" dirty="0"/>
              <a:t> en bestuursvergaderingen.</a:t>
            </a:r>
          </a:p>
          <a:p>
            <a:pPr marL="514350" indent="-514350" fontAlgn="base">
              <a:buFont typeface="+mj-lt"/>
              <a:buAutoNum type="arabicPeriod" startAt="9"/>
            </a:pPr>
            <a:r>
              <a:rPr lang="nl-NL" dirty="0"/>
              <a:t>Wat verder ter tafel komt, rondvraag en sluiting. </a:t>
            </a:r>
            <a:r>
              <a:rPr lang="en-US" dirty="0"/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5085212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AFCABD-9E60-6842-BFE1-27FBA5102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Even geduld alsjeblieft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86D40B-65E2-BD47-BEA0-29289B506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Zo meteen: coöperatief directeur Siward Zomer over </a:t>
            </a:r>
          </a:p>
          <a:p>
            <a:r>
              <a:rPr lang="nl-NL" dirty="0"/>
              <a:t>Europese definities en </a:t>
            </a:r>
            <a:r>
              <a:rPr lang="nl-NL" dirty="0" err="1"/>
              <a:t>warmteschap</a:t>
            </a:r>
            <a:endParaRPr lang="nl-NL" dirty="0"/>
          </a:p>
          <a:p>
            <a:r>
              <a:rPr lang="nl-NL" dirty="0"/>
              <a:t>Saldering en Postcoderoos 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539008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AFCABD-9E60-6842-BFE1-27FBA5102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Energiegemeenschappen en Energiewet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86D40B-65E2-BD47-BEA0-29289B506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Energiewet 1.0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Definitie energiegemeenschappen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443314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AFCABD-9E60-6842-BFE1-27FBA5102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Energiegemeenschappen en Energiewet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86D40B-65E2-BD47-BEA0-29289B506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7B26782-585D-4D7F-942F-E96A3254913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489" y="1848395"/>
            <a:ext cx="7938135" cy="6035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04856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F63D19-ECCA-45F0-96F0-DD22A1EA5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Lobby warmtewet 2.0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D3749A8-D071-417F-BEAF-59D973FE99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14860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F63D19-ECCA-45F0-96F0-DD22A1EA5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Lobby warmtewet 2.0: bewoners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D3749A8-D071-417F-BEAF-59D973FE9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6655"/>
            <a:ext cx="10758714" cy="4396220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Zeggenschap in planvorming, toewijzing en exploitatie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Bewoners:</a:t>
            </a:r>
          </a:p>
          <a:p>
            <a:r>
              <a:rPr lang="nl-NL" dirty="0"/>
              <a:t>krijgen voorkeursrecht;</a:t>
            </a:r>
          </a:p>
          <a:p>
            <a:r>
              <a:rPr lang="nl-NL" dirty="0"/>
              <a:t>krijgen zelforganisatie in warmteketen (niet persé integraal);</a:t>
            </a:r>
          </a:p>
          <a:p>
            <a:r>
              <a:rPr lang="nl-NL" dirty="0"/>
              <a:t>kunnen zelf in overleg met de gemeente de omvang van een warmtekavel vaststellen;</a:t>
            </a:r>
          </a:p>
          <a:p>
            <a:r>
              <a:rPr lang="nl-NL" dirty="0"/>
              <a:t>mogen zelf tarieven vaststellen, mits onder wettelijk maximum.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98455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F63D19-ECCA-45F0-96F0-DD22A1EA5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Lobby warmtewet 2.0: </a:t>
            </a:r>
            <a:r>
              <a:rPr lang="nl-NL" dirty="0" err="1"/>
              <a:t>Warmteschap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D3749A8-D071-417F-BEAF-59D973FE9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6655"/>
            <a:ext cx="10758714" cy="4396220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Een </a:t>
            </a:r>
            <a:r>
              <a:rPr lang="nl-NL" dirty="0" err="1"/>
              <a:t>Warmteschap</a:t>
            </a:r>
            <a:r>
              <a:rPr lang="nl-NL" dirty="0"/>
              <a:t> heeft specifieke kenmerken op drie punten:</a:t>
            </a:r>
          </a:p>
          <a:p>
            <a:pPr marL="514350" indent="-514350" defTabSz="536575">
              <a:buFont typeface="+mj-lt"/>
              <a:buAutoNum type="arabicPeriod"/>
            </a:pPr>
            <a:r>
              <a:rPr lang="nl-NL" dirty="0"/>
              <a:t>het is democratisch georganiseerd;</a:t>
            </a:r>
          </a:p>
          <a:p>
            <a:pPr marL="514350" indent="-514350" defTabSz="536575">
              <a:buFont typeface="+mj-lt"/>
              <a:buAutoNum type="arabicPeriod"/>
            </a:pPr>
            <a:r>
              <a:rPr lang="nl-NL" dirty="0"/>
              <a:t>de zeggenschap ligt bij lokale belanghebbenden </a:t>
            </a:r>
          </a:p>
          <a:p>
            <a:pPr marL="0" indent="0" defTabSz="536575">
              <a:buNone/>
            </a:pPr>
            <a:r>
              <a:rPr lang="nl-NL" dirty="0"/>
              <a:t>	(leden of aandeelhouders die in de nabijheid van de</a:t>
            </a:r>
          </a:p>
          <a:p>
            <a:pPr marL="0" indent="0" defTabSz="536575">
              <a:buNone/>
            </a:pPr>
            <a:r>
              <a:rPr lang="nl-NL" dirty="0"/>
              <a:t>	hernieuwbare energieprojecten gevestigd zijn);</a:t>
            </a:r>
          </a:p>
          <a:p>
            <a:pPr marL="514350" indent="-514350" defTabSz="536575">
              <a:buFont typeface="+mj-lt"/>
              <a:buAutoNum type="arabicPeriod" startAt="3"/>
            </a:pPr>
            <a:r>
              <a:rPr lang="nl-NL" dirty="0"/>
              <a:t>het hoofddoel is ‘</a:t>
            </a:r>
            <a:r>
              <a:rPr lang="nl-NL" dirty="0" err="1"/>
              <a:t>profit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purpose</a:t>
            </a:r>
            <a:r>
              <a:rPr lang="nl-NL" dirty="0"/>
              <a:t>’ </a:t>
            </a:r>
          </a:p>
          <a:p>
            <a:pPr marL="0" indent="0" defTabSz="536575">
              <a:buNone/>
            </a:pPr>
            <a:r>
              <a:rPr lang="nl-NL" dirty="0"/>
              <a:t>	in plaats van het realiseren van winst voor aandeelhouders.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572D1A91-9E88-41A9-AEBC-6D2B0D9883BA}"/>
              </a:ext>
            </a:extLst>
          </p:cNvPr>
          <p:cNvSpPr/>
          <p:nvPr/>
        </p:nvSpPr>
        <p:spPr>
          <a:xfrm>
            <a:off x="5621896" y="3244334"/>
            <a:ext cx="17646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Vragen? Vragen?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984312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F63D19-ECCA-45F0-96F0-DD22A1EA5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Lobby warmtewet 2.0: </a:t>
            </a:r>
            <a:r>
              <a:rPr lang="nl-NL" dirty="0" err="1"/>
              <a:t>Warmteschap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D3749A8-D071-417F-BEAF-59D973FE9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6655"/>
            <a:ext cx="10758714" cy="4396220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Vragen?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1123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AFCABD-9E60-6842-BFE1-27FBA5102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Opening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86D40B-65E2-BD47-BEA0-29289B506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41675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AFCABD-9E60-6842-BFE1-27FBA5102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Nieuwe postcoderoosregeling PCR+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86D40B-65E2-BD47-BEA0-29289B506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296900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AFCABD-9E60-6842-BFE1-27FBA5102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Nieuwe postcoderoosregeling PCR+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86D40B-65E2-BD47-BEA0-29289B506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6655"/>
            <a:ext cx="11353800" cy="4396220"/>
          </a:xfrm>
        </p:spPr>
        <p:txBody>
          <a:bodyPr>
            <a:normAutofit/>
          </a:bodyPr>
          <a:lstStyle/>
          <a:p>
            <a:r>
              <a:rPr lang="nl-NL" b="1" dirty="0"/>
              <a:t>Werking</a:t>
            </a:r>
            <a:r>
              <a:rPr lang="nl-NL" dirty="0"/>
              <a:t>: </a:t>
            </a:r>
          </a:p>
          <a:p>
            <a:pPr marL="457200" lvl="1" indent="0">
              <a:buNone/>
            </a:pPr>
            <a:r>
              <a:rPr lang="nl-NL" sz="2800" dirty="0"/>
              <a:t>exploitatiesubsidie (kWh), aansluiting bij de werkwijze SDE+(+)</a:t>
            </a:r>
          </a:p>
          <a:p>
            <a:r>
              <a:rPr lang="nl-NL" b="1" dirty="0"/>
              <a:t>Doelgroep</a:t>
            </a:r>
            <a:r>
              <a:rPr lang="nl-NL" dirty="0"/>
              <a:t>:</a:t>
            </a:r>
          </a:p>
          <a:p>
            <a:pPr marL="457200" lvl="1" indent="0">
              <a:buNone/>
            </a:pPr>
            <a:r>
              <a:rPr lang="nl-NL" sz="2800" dirty="0"/>
              <a:t>coöperaties/</a:t>
            </a:r>
            <a:r>
              <a:rPr lang="nl-NL" sz="2800" dirty="0" err="1"/>
              <a:t>VVE’s</a:t>
            </a:r>
            <a:r>
              <a:rPr lang="nl-NL" sz="2800" dirty="0"/>
              <a:t>, zeggenschap bij leden in de PCR </a:t>
            </a:r>
          </a:p>
          <a:p>
            <a:r>
              <a:rPr lang="nl-NL" b="1" dirty="0"/>
              <a:t>Koppeling aan verbruik</a:t>
            </a:r>
            <a:r>
              <a:rPr lang="nl-NL" dirty="0"/>
              <a:t>: </a:t>
            </a:r>
          </a:p>
          <a:p>
            <a:pPr marL="457200" lvl="1" indent="0">
              <a:buNone/>
            </a:pPr>
            <a:r>
              <a:rPr lang="nl-NL" sz="2800" dirty="0"/>
              <a:t>1 lid per 5 </a:t>
            </a:r>
            <a:r>
              <a:rPr lang="nl-NL" sz="2800" dirty="0" err="1"/>
              <a:t>kWp</a:t>
            </a:r>
            <a:r>
              <a:rPr lang="nl-NL" sz="2800" dirty="0"/>
              <a:t> zon (2 </a:t>
            </a:r>
            <a:r>
              <a:rPr lang="nl-NL" sz="2800" dirty="0" err="1"/>
              <a:t>kWp</a:t>
            </a:r>
            <a:r>
              <a:rPr lang="nl-NL" sz="2800" dirty="0"/>
              <a:t> wind, 1 </a:t>
            </a:r>
            <a:r>
              <a:rPr lang="nl-NL" sz="2800" dirty="0" err="1"/>
              <a:t>kWp</a:t>
            </a:r>
            <a:r>
              <a:rPr lang="nl-NL" sz="2800" dirty="0"/>
              <a:t> water).</a:t>
            </a:r>
          </a:p>
          <a:p>
            <a:r>
              <a:rPr lang="nl-NL" b="1" dirty="0"/>
              <a:t>Afbakening</a:t>
            </a:r>
            <a:r>
              <a:rPr lang="nl-NL" dirty="0"/>
              <a:t>:</a:t>
            </a:r>
          </a:p>
          <a:p>
            <a:pPr marL="457200" lvl="1" indent="0">
              <a:buNone/>
            </a:pPr>
            <a:r>
              <a:rPr lang="nl-NL" sz="2800" dirty="0"/>
              <a:t>zon-PV (15-300 </a:t>
            </a:r>
            <a:r>
              <a:rPr lang="nl-NL" sz="2800" dirty="0" err="1"/>
              <a:t>kWp</a:t>
            </a:r>
            <a:r>
              <a:rPr lang="nl-NL" sz="2800" dirty="0"/>
              <a:t>), wind 500-1000 </a:t>
            </a:r>
            <a:r>
              <a:rPr lang="nl-NL" sz="2800" dirty="0" err="1"/>
              <a:t>kWp</a:t>
            </a:r>
            <a:r>
              <a:rPr lang="nl-NL" sz="2800" dirty="0"/>
              <a:t>, water:?</a:t>
            </a:r>
          </a:p>
          <a:p>
            <a:r>
              <a:rPr lang="nl-NL" b="1" dirty="0"/>
              <a:t>Budget</a:t>
            </a:r>
            <a:r>
              <a:rPr lang="nl-NL" dirty="0"/>
              <a:t>: 37 miljoen euro per jaar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779508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AFCABD-9E60-6842-BFE1-27FBA5102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Nieuwe postcoderoosregeling PCR+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86D40B-65E2-BD47-BEA0-29289B506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/>
              <a:t>Werking</a:t>
            </a:r>
            <a:r>
              <a:rPr lang="nl-NL" dirty="0"/>
              <a:t>:</a:t>
            </a:r>
          </a:p>
          <a:p>
            <a:pPr lvl="1"/>
            <a:r>
              <a:rPr lang="nl-NL" sz="2800" dirty="0"/>
              <a:t>exploitatiesubsidie (productie van kWh); </a:t>
            </a:r>
          </a:p>
          <a:p>
            <a:pPr lvl="1"/>
            <a:r>
              <a:rPr lang="nl-NL" sz="2800" dirty="0"/>
              <a:t>aansluiting bij de werkwijze van de SDE+(+);</a:t>
            </a:r>
          </a:p>
          <a:p>
            <a:pPr lvl="1"/>
            <a:r>
              <a:rPr lang="nl-NL" sz="2800" dirty="0"/>
              <a:t>controle vooraf, daarna verhuisrecht;</a:t>
            </a:r>
          </a:p>
          <a:p>
            <a:pPr lvl="1"/>
            <a:r>
              <a:rPr lang="nl-NL" sz="2800" dirty="0"/>
              <a:t>doorgaande aanvraagmogelijkheid;</a:t>
            </a:r>
          </a:p>
          <a:p>
            <a:pPr lvl="1"/>
            <a:r>
              <a:rPr lang="nl-NL" sz="2800" dirty="0"/>
              <a:t>vooraf aanleveren: </a:t>
            </a:r>
            <a:r>
              <a:rPr lang="nl-NL" sz="2800" dirty="0" err="1"/>
              <a:t>haalbaarheidstudie</a:t>
            </a:r>
            <a:r>
              <a:rPr lang="nl-NL" sz="2800" dirty="0"/>
              <a:t>;</a:t>
            </a:r>
          </a:p>
          <a:p>
            <a:pPr lvl="1"/>
            <a:r>
              <a:rPr lang="nl-NL" sz="2800" dirty="0"/>
              <a:t>na 6 maanden na beschikking: lijst van de leden.</a:t>
            </a:r>
          </a:p>
          <a:p>
            <a:pPr marL="457200" lvl="1" indent="0">
              <a:buNone/>
            </a:pPr>
            <a:endParaRPr lang="nl-NL" sz="2800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798215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AFCABD-9E60-6842-BFE1-27FBA5102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Nieuwe postcoderoosregeling PCR+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86D40B-65E2-BD47-BEA0-29289B506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/>
              <a:t>Doelgroep</a:t>
            </a:r>
            <a:r>
              <a:rPr lang="nl-NL" dirty="0"/>
              <a:t>:</a:t>
            </a:r>
          </a:p>
          <a:p>
            <a:pPr lvl="1"/>
            <a:r>
              <a:rPr lang="nl-NL" sz="2800" dirty="0"/>
              <a:t>coöperaties en </a:t>
            </a:r>
            <a:r>
              <a:rPr lang="nl-NL" sz="2800" dirty="0" err="1"/>
              <a:t>VVE’s</a:t>
            </a:r>
            <a:r>
              <a:rPr lang="nl-NL" sz="2800" dirty="0"/>
              <a:t>;</a:t>
            </a:r>
          </a:p>
          <a:p>
            <a:pPr lvl="1"/>
            <a:r>
              <a:rPr lang="nl-NL" sz="2800" dirty="0"/>
              <a:t>democratische zeggenschap bij leden in de PCR</a:t>
            </a:r>
          </a:p>
          <a:p>
            <a:pPr lvl="1"/>
            <a:endParaRPr lang="nl-NL" sz="2800" dirty="0"/>
          </a:p>
          <a:p>
            <a:pPr marL="0" indent="0">
              <a:buNone/>
            </a:pPr>
            <a:r>
              <a:rPr lang="nl-NL" dirty="0"/>
              <a:t>Lopende discussie:</a:t>
            </a:r>
          </a:p>
          <a:p>
            <a:pPr marL="0" indent="0">
              <a:buNone/>
            </a:pPr>
            <a:r>
              <a:rPr lang="nl-NL" dirty="0"/>
              <a:t>hoe om te gaan met grotere coöperaties met meerdere projecten.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32186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AFCABD-9E60-6842-BFE1-27FBA5102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Nieuwe postcoderoosregeling PCR+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86D40B-65E2-BD47-BEA0-29289B506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sz="3000" b="1" dirty="0"/>
              <a:t>Koppeling aan verbruik</a:t>
            </a:r>
            <a:r>
              <a:rPr lang="nl-NL" sz="3000" dirty="0"/>
              <a:t>, minimaal:</a:t>
            </a:r>
          </a:p>
          <a:p>
            <a:pPr lvl="1">
              <a:lnSpc>
                <a:spcPct val="100000"/>
              </a:lnSpc>
            </a:pPr>
            <a:r>
              <a:rPr lang="nl-NL" sz="3000" dirty="0"/>
              <a:t>1 lid per 5 </a:t>
            </a:r>
            <a:r>
              <a:rPr lang="nl-NL" sz="3000" dirty="0" err="1"/>
              <a:t>kWp</a:t>
            </a:r>
            <a:r>
              <a:rPr lang="nl-NL" sz="3000" dirty="0"/>
              <a:t> zon-PV</a:t>
            </a:r>
          </a:p>
          <a:p>
            <a:pPr lvl="1">
              <a:lnSpc>
                <a:spcPct val="100000"/>
              </a:lnSpc>
            </a:pPr>
            <a:r>
              <a:rPr lang="nl-NL" sz="3000" dirty="0"/>
              <a:t>1 lid per 2 </a:t>
            </a:r>
            <a:r>
              <a:rPr lang="nl-NL" sz="3000" dirty="0" err="1"/>
              <a:t>kWp</a:t>
            </a:r>
            <a:r>
              <a:rPr lang="nl-NL" sz="3000" dirty="0"/>
              <a:t> wind</a:t>
            </a:r>
          </a:p>
          <a:p>
            <a:pPr lvl="1">
              <a:lnSpc>
                <a:spcPct val="100000"/>
              </a:lnSpc>
            </a:pPr>
            <a:r>
              <a:rPr lang="nl-NL" sz="3000" dirty="0"/>
              <a:t>1 per 1 </a:t>
            </a:r>
            <a:r>
              <a:rPr lang="nl-NL" sz="3000" dirty="0" err="1"/>
              <a:t>kWp</a:t>
            </a:r>
            <a:r>
              <a:rPr lang="nl-NL" sz="3000" dirty="0"/>
              <a:t> waterkracht</a:t>
            </a:r>
          </a:p>
          <a:p>
            <a:pPr lvl="1"/>
            <a:endParaRPr lang="nl-NL" sz="2800" dirty="0"/>
          </a:p>
          <a:p>
            <a:pPr marL="0" indent="0">
              <a:buNone/>
            </a:pPr>
            <a:r>
              <a:rPr lang="nl-NL" sz="3200" dirty="0"/>
              <a:t>Dit betekent:</a:t>
            </a:r>
          </a:p>
          <a:p>
            <a:pPr marL="0" lvl="0" indent="0">
              <a:buNone/>
            </a:pPr>
            <a:r>
              <a:rPr lang="nl-NL" sz="3300" dirty="0"/>
              <a:t>zonne-energie: </a:t>
            </a:r>
            <a:r>
              <a:rPr lang="nl-NL" sz="3300" i="1" dirty="0"/>
              <a:t>aantal leden &gt; </a:t>
            </a:r>
            <a:r>
              <a:rPr lang="nl-NL" sz="3300" i="1" dirty="0" err="1"/>
              <a:t>kWp</a:t>
            </a:r>
            <a:r>
              <a:rPr lang="nl-NL" sz="3300" i="1" dirty="0"/>
              <a:t> van de installatie / 5</a:t>
            </a:r>
            <a:r>
              <a:rPr lang="nl-NL" sz="3300" dirty="0"/>
              <a:t>;</a:t>
            </a:r>
          </a:p>
          <a:p>
            <a:pPr marL="0" lvl="0" indent="0">
              <a:buNone/>
            </a:pPr>
            <a:r>
              <a:rPr lang="nl-NL" sz="3300" dirty="0"/>
              <a:t>windenergie: </a:t>
            </a:r>
            <a:r>
              <a:rPr lang="nl-NL" sz="3300" i="1" dirty="0"/>
              <a:t>aantal leden &gt; </a:t>
            </a:r>
            <a:r>
              <a:rPr lang="nl-NL" sz="3300" i="1" dirty="0" err="1"/>
              <a:t>kWp</a:t>
            </a:r>
            <a:r>
              <a:rPr lang="nl-NL" sz="3300" i="1" dirty="0"/>
              <a:t> van de installatie / 2</a:t>
            </a:r>
            <a:r>
              <a:rPr lang="nl-NL" sz="3300" dirty="0"/>
              <a:t>; </a:t>
            </a:r>
          </a:p>
          <a:p>
            <a:pPr marL="0" lvl="0" indent="0">
              <a:buNone/>
            </a:pPr>
            <a:r>
              <a:rPr lang="nl-NL" sz="3300" dirty="0"/>
              <a:t>waterkracht: </a:t>
            </a:r>
            <a:r>
              <a:rPr lang="nl-NL" sz="3300" i="1" dirty="0"/>
              <a:t>aantal leden &gt; </a:t>
            </a:r>
            <a:r>
              <a:rPr lang="nl-NL" sz="3300" i="1" dirty="0" err="1"/>
              <a:t>kWp</a:t>
            </a:r>
            <a:r>
              <a:rPr lang="nl-NL" sz="3300" i="1" dirty="0"/>
              <a:t> van de installatie.</a:t>
            </a:r>
            <a:endParaRPr lang="nl-NL" sz="3300" dirty="0"/>
          </a:p>
          <a:p>
            <a:pPr marL="0" indent="0">
              <a:buNone/>
            </a:pPr>
            <a:endParaRPr lang="nl-NL" sz="3200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326868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AFCABD-9E60-6842-BFE1-27FBA5102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Nieuwe postcoderoosregeling PCR+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86D40B-65E2-BD47-BEA0-29289B506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3000" b="1" dirty="0"/>
              <a:t>Afbakening:</a:t>
            </a:r>
          </a:p>
          <a:p>
            <a:pPr lvl="1">
              <a:lnSpc>
                <a:spcPct val="100000"/>
              </a:lnSpc>
            </a:pPr>
            <a:r>
              <a:rPr lang="nl-NL" sz="3000" dirty="0"/>
              <a:t>zon-PV (15-300 </a:t>
            </a:r>
            <a:r>
              <a:rPr lang="nl-NL" sz="3000" dirty="0" err="1"/>
              <a:t>kWp</a:t>
            </a:r>
            <a:r>
              <a:rPr lang="nl-NL" sz="3000" dirty="0"/>
              <a:t>)</a:t>
            </a:r>
          </a:p>
          <a:p>
            <a:pPr lvl="1">
              <a:lnSpc>
                <a:spcPct val="100000"/>
              </a:lnSpc>
            </a:pPr>
            <a:r>
              <a:rPr lang="nl-NL" sz="3000" dirty="0"/>
              <a:t>wind op land (500-1000 </a:t>
            </a:r>
            <a:r>
              <a:rPr lang="nl-NL" sz="3000" dirty="0" err="1"/>
              <a:t>kWp</a:t>
            </a:r>
            <a:r>
              <a:rPr lang="nl-NL" sz="3000" dirty="0"/>
              <a:t>)</a:t>
            </a:r>
          </a:p>
          <a:p>
            <a:pPr lvl="1">
              <a:lnSpc>
                <a:spcPct val="100000"/>
              </a:lnSpc>
            </a:pPr>
            <a:r>
              <a:rPr lang="nl-NL" sz="3000" dirty="0"/>
              <a:t>Waterkracht (??)</a:t>
            </a:r>
            <a:endParaRPr lang="nl-NL" sz="2800" dirty="0"/>
          </a:p>
          <a:p>
            <a:pPr marL="0" indent="0">
              <a:buNone/>
            </a:pPr>
            <a:endParaRPr lang="nl-NL" sz="3200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111565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AFCABD-9E60-6842-BFE1-27FBA5102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Nieuwe postcoderoosregeling PCR+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86D40B-65E2-BD47-BEA0-29289B506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3000" b="1" dirty="0"/>
              <a:t>Budget:</a:t>
            </a:r>
          </a:p>
          <a:p>
            <a:pPr lvl="1">
              <a:lnSpc>
                <a:spcPct val="100000"/>
              </a:lnSpc>
            </a:pPr>
            <a:r>
              <a:rPr lang="nl-NL" sz="3000" dirty="0"/>
              <a:t>37 miljoen euro per jaar</a:t>
            </a:r>
          </a:p>
          <a:p>
            <a:pPr marL="0" indent="0">
              <a:buNone/>
            </a:pPr>
            <a:endParaRPr lang="nl-NL" sz="3200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275581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AFCABD-9E60-6842-BFE1-27FBA5102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Nieuwe postcoderoosregeling PCR+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86D40B-65E2-BD47-BEA0-29289B506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b="1" dirty="0"/>
              <a:t>Overgangsregeling:</a:t>
            </a:r>
            <a:endParaRPr lang="nl-NL" sz="3000" b="1" dirty="0"/>
          </a:p>
          <a:p>
            <a:pPr lvl="1">
              <a:lnSpc>
                <a:spcPct val="100000"/>
              </a:lnSpc>
            </a:pPr>
            <a:r>
              <a:rPr lang="nl-NL" sz="3000" dirty="0"/>
              <a:t>juridisch enorme drempels;</a:t>
            </a:r>
          </a:p>
          <a:p>
            <a:pPr lvl="1">
              <a:lnSpc>
                <a:spcPct val="100000"/>
              </a:lnSpc>
            </a:pPr>
            <a:r>
              <a:rPr lang="nl-NL" sz="3000" dirty="0"/>
              <a:t>op zoek naar andere oplossingen.</a:t>
            </a:r>
          </a:p>
          <a:p>
            <a:pPr lvl="1">
              <a:lnSpc>
                <a:spcPct val="100000"/>
              </a:lnSpc>
            </a:pPr>
            <a:endParaRPr lang="nl-NL" sz="3000" dirty="0"/>
          </a:p>
          <a:p>
            <a:pPr marL="0" indent="0">
              <a:buNone/>
            </a:pPr>
            <a:endParaRPr lang="nl-NL" sz="3200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936808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AFCABD-9E60-6842-BFE1-27FBA5102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Nieuwe postcoderoosregeling PCR+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86D40B-65E2-BD47-BEA0-29289B506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b="1" dirty="0"/>
              <a:t>Tarief:</a:t>
            </a:r>
            <a:endParaRPr lang="nl-NL" sz="3000" b="1" dirty="0"/>
          </a:p>
          <a:p>
            <a:pPr lvl="1">
              <a:lnSpc>
                <a:spcPct val="100000"/>
              </a:lnSpc>
            </a:pPr>
            <a:r>
              <a:rPr lang="nl-NL" sz="3000" dirty="0"/>
              <a:t>PBL is aan het rekenen en komt met advies; </a:t>
            </a:r>
          </a:p>
          <a:p>
            <a:pPr lvl="1">
              <a:lnSpc>
                <a:spcPct val="100000"/>
              </a:lnSpc>
            </a:pPr>
            <a:r>
              <a:rPr lang="nl-NL" sz="3000" dirty="0"/>
              <a:t>dan consultatie; </a:t>
            </a:r>
          </a:p>
          <a:p>
            <a:pPr lvl="1">
              <a:lnSpc>
                <a:spcPct val="100000"/>
              </a:lnSpc>
            </a:pPr>
            <a:r>
              <a:rPr lang="nl-NL" sz="3000" dirty="0"/>
              <a:t>na de zomer vaststelling door de minister van EZK. </a:t>
            </a:r>
          </a:p>
          <a:p>
            <a:pPr lvl="1">
              <a:lnSpc>
                <a:spcPct val="100000"/>
              </a:lnSpc>
            </a:pPr>
            <a:endParaRPr lang="nl-NL" sz="3000" dirty="0"/>
          </a:p>
          <a:p>
            <a:pPr marL="0" indent="0">
              <a:buNone/>
            </a:pPr>
            <a:endParaRPr lang="nl-NL" sz="3200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709435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AFCABD-9E60-6842-BFE1-27FBA5102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Nieuwe postcoderoosregeling PCR+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86D40B-65E2-BD47-BEA0-29289B506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dirty="0"/>
              <a:t>Vragen?</a:t>
            </a:r>
            <a:endParaRPr lang="nl-NL" sz="3000" dirty="0"/>
          </a:p>
          <a:p>
            <a:pPr marL="0" indent="0">
              <a:buNone/>
            </a:pPr>
            <a:endParaRPr lang="nl-NL" sz="3200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38486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AFCABD-9E60-6842-BFE1-27FBA5102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Agenda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86D40B-65E2-BD47-BEA0-29289B506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 fontAlgn="base">
              <a:buFont typeface="+mj-lt"/>
              <a:buAutoNum type="arabicPeriod"/>
            </a:pPr>
            <a:r>
              <a:rPr lang="nl-NL" dirty="0">
                <a:solidFill>
                  <a:srgbClr val="009B4B"/>
                </a:solidFill>
              </a:rPr>
              <a:t>Opening en mededelingen.</a:t>
            </a:r>
            <a:r>
              <a:rPr lang="en-US" dirty="0">
                <a:solidFill>
                  <a:srgbClr val="009B4B"/>
                </a:solidFill>
              </a:rPr>
              <a:t>​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nl-NL" dirty="0"/>
              <a:t>Vaststelling agenda.</a:t>
            </a:r>
            <a:r>
              <a:rPr lang="en-US" dirty="0"/>
              <a:t>​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nl-NL" dirty="0"/>
              <a:t>Verslag 16e ALV van 7 februari 2020. </a:t>
            </a:r>
            <a:endParaRPr lang="en-US" dirty="0"/>
          </a:p>
          <a:p>
            <a:pPr marL="514350" indent="-514350" fontAlgn="base">
              <a:buFont typeface="+mj-lt"/>
              <a:buAutoNum type="arabicPeriod"/>
            </a:pPr>
            <a:r>
              <a:rPr lang="nl-NL" dirty="0"/>
              <a:t>Fusie PAWEX: stand van zaken. </a:t>
            </a:r>
            <a:endParaRPr lang="en-US" dirty="0"/>
          </a:p>
          <a:p>
            <a:pPr marL="514350" indent="-514350" fontAlgn="base">
              <a:buFont typeface="+mj-lt"/>
              <a:buAutoNum type="arabicPeriod"/>
            </a:pPr>
            <a:r>
              <a:rPr lang="nl-NL" dirty="0"/>
              <a:t>Aanpassing Contributiereglement 2020. </a:t>
            </a:r>
            <a:endParaRPr lang="en-US" dirty="0"/>
          </a:p>
          <a:p>
            <a:pPr marL="514350" indent="-514350" fontAlgn="base">
              <a:buFont typeface="+mj-lt"/>
              <a:buAutoNum type="arabicPeriod"/>
            </a:pPr>
            <a:r>
              <a:rPr lang="en-US" dirty="0"/>
              <a:t>Concept </a:t>
            </a:r>
            <a:r>
              <a:rPr lang="en-US" dirty="0" err="1"/>
              <a:t>jaarrekeningen</a:t>
            </a:r>
            <a:r>
              <a:rPr lang="en-US" dirty="0"/>
              <a:t> Coöperatie, </a:t>
            </a:r>
            <a:r>
              <a:rPr lang="en-US" dirty="0" err="1"/>
              <a:t>Bedrijfsbureau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Econobis</a:t>
            </a:r>
            <a:r>
              <a:rPr lang="en-US" dirty="0"/>
              <a:t>.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nl-NL" dirty="0"/>
              <a:t>Verkiezing en benoeming kascommissie 2019. 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nl-NL" dirty="0"/>
              <a:t>Belangenbehartiging: </a:t>
            </a:r>
            <a:r>
              <a:rPr lang="en-US" dirty="0"/>
              <a:t>​</a:t>
            </a:r>
            <a:r>
              <a:rPr lang="nl-NL" dirty="0"/>
              <a:t>Saldering en Postcoderoos, Europese definities</a:t>
            </a:r>
          </a:p>
          <a:p>
            <a:pPr marL="0" indent="449263" fontAlgn="base">
              <a:buNone/>
            </a:pPr>
            <a:r>
              <a:rPr lang="nl-NL" dirty="0"/>
              <a:t> en </a:t>
            </a:r>
            <a:r>
              <a:rPr lang="nl-NL" dirty="0" err="1"/>
              <a:t>warmteschap</a:t>
            </a:r>
            <a:r>
              <a:rPr lang="nl-NL" dirty="0"/>
              <a:t>, Netinfrastructuur.</a:t>
            </a:r>
          </a:p>
          <a:p>
            <a:pPr marL="514350" indent="-514350" fontAlgn="base">
              <a:buFont typeface="+mj-lt"/>
              <a:buAutoNum type="arabicPeriod" startAt="9"/>
            </a:pPr>
            <a:r>
              <a:rPr lang="nl-NL" dirty="0"/>
              <a:t>Data komende </a:t>
            </a:r>
            <a:r>
              <a:rPr lang="nl-NL" dirty="0" err="1"/>
              <a:t>ALV’s</a:t>
            </a:r>
            <a:r>
              <a:rPr lang="nl-NL" dirty="0"/>
              <a:t> en bestuursvergaderingen.</a:t>
            </a:r>
          </a:p>
          <a:p>
            <a:pPr marL="514350" indent="-514350" fontAlgn="base">
              <a:buFont typeface="+mj-lt"/>
              <a:buAutoNum type="arabicPeriod" startAt="9"/>
            </a:pPr>
            <a:r>
              <a:rPr lang="nl-NL" dirty="0"/>
              <a:t>Wat verder ter tafel komt, rondvraag en sluiting. </a:t>
            </a:r>
            <a:r>
              <a:rPr lang="en-US" dirty="0"/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27620872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AFCABD-9E60-6842-BFE1-27FBA5102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Even geduld alsjeblieft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86D40B-65E2-BD47-BEA0-29289B506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Zo meteen: adviseur netinfrastructuur en –regulering Leon Straathof over netinfrastructuur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72723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AFCABD-9E60-6842-BFE1-27FBA5102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Netinfra: wat doen we?</a:t>
            </a:r>
          </a:p>
        </p:txBody>
      </p:sp>
      <p:pic>
        <p:nvPicPr>
          <p:cNvPr id="4" name="Picture 4" descr="https://deduurzameuitgeverij.nl/u/news/binnenhof841-fullscreen.jpg">
            <a:extLst>
              <a:ext uri="{FF2B5EF4-FFF2-40B4-BE49-F238E27FC236}">
                <a16:creationId xmlns:a16="http://schemas.microsoft.com/office/drawing/2014/main" id="{BB876A35-EB99-451A-A8BF-DE91A95F3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393" y="1986116"/>
            <a:ext cx="9152754" cy="435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1429A717-D30F-4F8A-923B-52696E4BC715}"/>
              </a:ext>
            </a:extLst>
          </p:cNvPr>
          <p:cNvSpPr txBox="1"/>
          <p:nvPr/>
        </p:nvSpPr>
        <p:spPr>
          <a:xfrm>
            <a:off x="1722435" y="4761346"/>
            <a:ext cx="9144000" cy="832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rgbClr val="4DBFA9"/>
                </a:solidFill>
                <a:latin typeface="Maven Pro" panose="02000000000000000000" pitchFamily="2" charset="0"/>
                <a:ea typeface="+mj-ea"/>
                <a:cs typeface="+mj-cs"/>
              </a:defRPr>
            </a:lvl1pPr>
            <a:lvl2pPr marL="742950" lvl="1" indent="-285750">
              <a:spcBef>
                <a:spcPct val="20000"/>
              </a:spcBef>
              <a:buFont typeface="Arial"/>
              <a:buChar char="–"/>
              <a:defRPr sz="1600">
                <a:latin typeface="Ubuntu Medium" panose="020B0604030602030204" pitchFamily="34" charset="0"/>
                <a:cs typeface="Ubuntu Medium" panose="020B0604030602030204" pitchFamily="34" charset="0"/>
              </a:defRPr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000">
                <a:latin typeface="Ubuntu Medium" panose="020B0604030602030204" pitchFamily="34" charset="0"/>
                <a:cs typeface="Ubuntu Medium" panose="020B0604030602030204" pitchFamily="34" charset="0"/>
              </a:defRPr>
            </a:lvl3pPr>
            <a:lvl4pPr marL="1600200" indent="-228600">
              <a:spcBef>
                <a:spcPct val="20000"/>
              </a:spcBef>
              <a:buFont typeface="Arial"/>
              <a:buChar char="–"/>
              <a:defRPr>
                <a:latin typeface="Ubuntu Medium" panose="020B0604030602030204" pitchFamily="34" charset="0"/>
                <a:cs typeface="Ubuntu Medium" panose="020B0604030602030204" pitchFamily="34" charset="0"/>
              </a:defRPr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1600">
                <a:latin typeface="Ubuntu Medium" panose="020B0604030602030204" pitchFamily="34" charset="0"/>
                <a:cs typeface="Ubuntu Medium" panose="020B0604030602030204" pitchFamily="34" charset="0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nl-NL" sz="2400">
                <a:solidFill>
                  <a:schemeClr val="bg1"/>
                </a:solidFill>
              </a:rPr>
              <a:t>behartigen van onze belangen bij </a:t>
            </a:r>
            <a:br>
              <a:rPr lang="nl-NL" sz="2400">
                <a:solidFill>
                  <a:schemeClr val="bg1"/>
                </a:solidFill>
              </a:rPr>
            </a:br>
            <a:r>
              <a:rPr lang="nl-NL" sz="2400">
                <a:solidFill>
                  <a:schemeClr val="bg1"/>
                </a:solidFill>
              </a:rPr>
              <a:t>de wetgever en de politiek</a:t>
            </a:r>
            <a:endParaRPr lang="nl-NL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9487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Afbeeldingsresultaat voor new babylon zurichtoren">
            <a:extLst>
              <a:ext uri="{FF2B5EF4-FFF2-40B4-BE49-F238E27FC236}">
                <a16:creationId xmlns:a16="http://schemas.microsoft.com/office/drawing/2014/main" id="{0DD4E153-B36A-4893-AFB4-AD5853CA1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85" y="1986116"/>
            <a:ext cx="9133362" cy="445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3AFCABD-9E60-6842-BFE1-27FBA5102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Netinfra: wat doen we?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FC1E343-1154-44BE-AD87-ECC4C27C5648}"/>
              </a:ext>
            </a:extLst>
          </p:cNvPr>
          <p:cNvSpPr txBox="1"/>
          <p:nvPr/>
        </p:nvSpPr>
        <p:spPr>
          <a:xfrm>
            <a:off x="1136732" y="5552576"/>
            <a:ext cx="9144000" cy="8832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rgbClr val="4DBFA9"/>
                </a:solidFill>
                <a:latin typeface="Maven Pro" panose="02000000000000000000" pitchFamily="2" charset="0"/>
                <a:ea typeface="+mj-ea"/>
                <a:cs typeface="+mj-cs"/>
              </a:defRPr>
            </a:lvl1pPr>
            <a:lvl2pPr marL="742950" lvl="1" indent="-285750">
              <a:spcBef>
                <a:spcPct val="20000"/>
              </a:spcBef>
              <a:buFont typeface="Arial"/>
              <a:buChar char="–"/>
              <a:defRPr sz="1600">
                <a:latin typeface="Ubuntu Medium" panose="020B0604030602030204" pitchFamily="34" charset="0"/>
                <a:cs typeface="Ubuntu Medium" panose="020B0604030602030204" pitchFamily="34" charset="0"/>
              </a:defRPr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000">
                <a:latin typeface="Ubuntu Medium" panose="020B0604030602030204" pitchFamily="34" charset="0"/>
                <a:cs typeface="Ubuntu Medium" panose="020B0604030602030204" pitchFamily="34" charset="0"/>
              </a:defRPr>
            </a:lvl3pPr>
            <a:lvl4pPr marL="1600200" indent="-228600">
              <a:spcBef>
                <a:spcPct val="20000"/>
              </a:spcBef>
              <a:buFont typeface="Arial"/>
              <a:buChar char="–"/>
              <a:defRPr>
                <a:latin typeface="Ubuntu Medium" panose="020B0604030602030204" pitchFamily="34" charset="0"/>
                <a:cs typeface="Ubuntu Medium" panose="020B0604030602030204" pitchFamily="34" charset="0"/>
              </a:defRPr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1600">
                <a:latin typeface="Ubuntu Medium" panose="020B0604030602030204" pitchFamily="34" charset="0"/>
                <a:cs typeface="Ubuntu Medium" panose="020B0604030602030204" pitchFamily="34" charset="0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nl-NL" sz="2400">
                <a:solidFill>
                  <a:schemeClr val="bg1"/>
                </a:solidFill>
              </a:rPr>
              <a:t>verbeteren van de regelgeving</a:t>
            </a:r>
          </a:p>
        </p:txBody>
      </p:sp>
    </p:spTree>
    <p:extLst>
      <p:ext uri="{BB962C8B-B14F-4D97-AF65-F5344CB8AC3E}">
        <p14:creationId xmlns:p14="http://schemas.microsoft.com/office/powerpoint/2010/main" val="15718874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4C9E2841-7A4E-4830-8C40-8086743CE4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45" b="7500"/>
          <a:stretch/>
        </p:blipFill>
        <p:spPr>
          <a:xfrm>
            <a:off x="973393" y="1986116"/>
            <a:ext cx="7723135" cy="434426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3AFCABD-9E60-6842-BFE1-27FBA5102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Netinfra: wat doen we?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DE653F83-346C-44D8-A556-1E5504D1C9AF}"/>
              </a:ext>
            </a:extLst>
          </p:cNvPr>
          <p:cNvSpPr txBox="1"/>
          <p:nvPr/>
        </p:nvSpPr>
        <p:spPr>
          <a:xfrm>
            <a:off x="973393" y="2003654"/>
            <a:ext cx="7723135" cy="8832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rgbClr val="4DBFA9"/>
                </a:solidFill>
                <a:latin typeface="Maven Pro" panose="02000000000000000000" pitchFamily="2" charset="0"/>
                <a:ea typeface="+mj-ea"/>
                <a:cs typeface="+mj-cs"/>
              </a:defRPr>
            </a:lvl1pPr>
            <a:lvl2pPr marL="742950" lvl="1" indent="-285750">
              <a:spcBef>
                <a:spcPct val="20000"/>
              </a:spcBef>
              <a:buFont typeface="Arial"/>
              <a:buChar char="–"/>
              <a:defRPr sz="1600">
                <a:latin typeface="Ubuntu Medium" panose="020B0604030602030204" pitchFamily="34" charset="0"/>
                <a:cs typeface="Ubuntu Medium" panose="020B0604030602030204" pitchFamily="34" charset="0"/>
              </a:defRPr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000">
                <a:latin typeface="Ubuntu Medium" panose="020B0604030602030204" pitchFamily="34" charset="0"/>
                <a:cs typeface="Ubuntu Medium" panose="020B0604030602030204" pitchFamily="34" charset="0"/>
              </a:defRPr>
            </a:lvl3pPr>
            <a:lvl4pPr marL="1600200" indent="-228600">
              <a:spcBef>
                <a:spcPct val="20000"/>
              </a:spcBef>
              <a:buFont typeface="Arial"/>
              <a:buChar char="–"/>
              <a:defRPr>
                <a:latin typeface="Ubuntu Medium" panose="020B0604030602030204" pitchFamily="34" charset="0"/>
                <a:cs typeface="Ubuntu Medium" panose="020B0604030602030204" pitchFamily="34" charset="0"/>
              </a:defRPr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1600">
                <a:latin typeface="Ubuntu Medium" panose="020B0604030602030204" pitchFamily="34" charset="0"/>
                <a:cs typeface="Ubuntu Medium" panose="020B0604030602030204" pitchFamily="34" charset="0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algn="ctr"/>
            <a:r>
              <a:rPr lang="nl-NL" sz="2400">
                <a:solidFill>
                  <a:schemeClr val="bg1"/>
                </a:solidFill>
              </a:rPr>
              <a:t>samen met andere partijen nadenken </a:t>
            </a:r>
            <a:br>
              <a:rPr lang="nl-NL" sz="2400">
                <a:solidFill>
                  <a:schemeClr val="bg1"/>
                </a:solidFill>
              </a:rPr>
            </a:br>
            <a:r>
              <a:rPr lang="nl-NL" sz="2400">
                <a:solidFill>
                  <a:schemeClr val="bg1"/>
                </a:solidFill>
              </a:rPr>
              <a:t>over een flexibeler energiesysteem</a:t>
            </a:r>
          </a:p>
        </p:txBody>
      </p:sp>
    </p:spTree>
    <p:extLst>
      <p:ext uri="{BB962C8B-B14F-4D97-AF65-F5344CB8AC3E}">
        <p14:creationId xmlns:p14="http://schemas.microsoft.com/office/powerpoint/2010/main" val="10382363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Afbeeldingsresultaat voor onderstation">
            <a:extLst>
              <a:ext uri="{FF2B5EF4-FFF2-40B4-BE49-F238E27FC236}">
                <a16:creationId xmlns:a16="http://schemas.microsoft.com/office/drawing/2014/main" id="{3A11D5F8-5F88-4947-BDD6-A062BB57E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393" y="2534187"/>
            <a:ext cx="10733572" cy="2683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3AFCABD-9E60-6842-BFE1-27FBA5102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Netinfra: wat doen we?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DE653F83-346C-44D8-A556-1E5504D1C9AF}"/>
              </a:ext>
            </a:extLst>
          </p:cNvPr>
          <p:cNvSpPr txBox="1"/>
          <p:nvPr/>
        </p:nvSpPr>
        <p:spPr>
          <a:xfrm>
            <a:off x="945205" y="5110574"/>
            <a:ext cx="10232871" cy="8832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rgbClr val="4DBFA9"/>
                </a:solidFill>
                <a:latin typeface="Maven Pro" panose="02000000000000000000" pitchFamily="2" charset="0"/>
                <a:ea typeface="+mj-ea"/>
                <a:cs typeface="+mj-cs"/>
              </a:defRPr>
            </a:lvl1pPr>
            <a:lvl2pPr marL="742950" lvl="1" indent="-285750">
              <a:spcBef>
                <a:spcPct val="20000"/>
              </a:spcBef>
              <a:buFont typeface="Arial"/>
              <a:buChar char="–"/>
              <a:defRPr sz="1600">
                <a:latin typeface="Ubuntu Medium" panose="020B0604030602030204" pitchFamily="34" charset="0"/>
                <a:cs typeface="Ubuntu Medium" panose="020B0604030602030204" pitchFamily="34" charset="0"/>
              </a:defRPr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000">
                <a:latin typeface="Ubuntu Medium" panose="020B0604030602030204" pitchFamily="34" charset="0"/>
                <a:cs typeface="Ubuntu Medium" panose="020B0604030602030204" pitchFamily="34" charset="0"/>
              </a:defRPr>
            </a:lvl3pPr>
            <a:lvl4pPr marL="1600200" indent="-228600">
              <a:spcBef>
                <a:spcPct val="20000"/>
              </a:spcBef>
              <a:buFont typeface="Arial"/>
              <a:buChar char="–"/>
              <a:defRPr>
                <a:latin typeface="Ubuntu Medium" panose="020B0604030602030204" pitchFamily="34" charset="0"/>
                <a:cs typeface="Ubuntu Medium" panose="020B0604030602030204" pitchFamily="34" charset="0"/>
              </a:defRPr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1600">
                <a:latin typeface="Ubuntu Medium" panose="020B0604030602030204" pitchFamily="34" charset="0"/>
                <a:cs typeface="Ubuntu Medium" panose="020B0604030602030204" pitchFamily="34" charset="0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nl-NL" sz="2400">
                <a:solidFill>
                  <a:srgbClr val="000000"/>
                </a:solidFill>
              </a:rPr>
              <a:t>druk uitoefenen op netbeheerders om hun prestaties te verbeteren </a:t>
            </a:r>
          </a:p>
        </p:txBody>
      </p:sp>
    </p:spTree>
    <p:extLst>
      <p:ext uri="{BB962C8B-B14F-4D97-AF65-F5344CB8AC3E}">
        <p14:creationId xmlns:p14="http://schemas.microsoft.com/office/powerpoint/2010/main" val="31543613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AFCABD-9E60-6842-BFE1-27FBA5102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Netinfra: actuele kwesties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86D40B-65E2-BD47-BEA0-29289B506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6655"/>
            <a:ext cx="10757170" cy="4396220"/>
          </a:xfrm>
        </p:spPr>
        <p:txBody>
          <a:bodyPr>
            <a:normAutofit/>
          </a:bodyPr>
          <a:lstStyle/>
          <a:p>
            <a:pPr marL="447675" indent="-447675">
              <a:buFont typeface="+mj-lt"/>
              <a:buAutoNum type="arabicPeriod"/>
            </a:pPr>
            <a:r>
              <a:rPr lang="nl-NL" dirty="0"/>
              <a:t>Oplossen netcapaciteitstekort,</a:t>
            </a:r>
          </a:p>
          <a:p>
            <a:pPr marL="447675" indent="-447675">
              <a:buFont typeface="+mj-lt"/>
              <a:buAutoNum type="arabicPeriod"/>
            </a:pPr>
            <a:r>
              <a:rPr lang="nl-NL" dirty="0"/>
              <a:t>combineren duurzame opwekkers op één aansluiting,</a:t>
            </a:r>
          </a:p>
          <a:p>
            <a:pPr marL="447675" indent="-447675">
              <a:buFont typeface="+mj-lt"/>
              <a:buAutoNum type="arabicPeriod"/>
            </a:pPr>
            <a:r>
              <a:rPr lang="nl-NL" dirty="0"/>
              <a:t>transportindicatie,</a:t>
            </a:r>
          </a:p>
          <a:p>
            <a:pPr marL="447675" indent="-447675">
              <a:buFont typeface="+mj-lt"/>
              <a:buAutoNum type="arabicPeriod"/>
            </a:pPr>
            <a:r>
              <a:rPr lang="nl-NL" dirty="0"/>
              <a:t>nieuwe energiewet,</a:t>
            </a:r>
          </a:p>
          <a:p>
            <a:pPr marL="447675" indent="-447675">
              <a:buFont typeface="+mj-lt"/>
              <a:buAutoNum type="arabicPeriod"/>
            </a:pPr>
            <a:r>
              <a:rPr lang="nl-NL" dirty="0" err="1"/>
              <a:t>netcode</a:t>
            </a:r>
            <a:r>
              <a:rPr lang="nl-NL" dirty="0"/>
              <a:t>: stroomlijnen goedkeuringsproces.</a:t>
            </a:r>
          </a:p>
        </p:txBody>
      </p:sp>
    </p:spTree>
    <p:extLst>
      <p:ext uri="{BB962C8B-B14F-4D97-AF65-F5344CB8AC3E}">
        <p14:creationId xmlns:p14="http://schemas.microsoft.com/office/powerpoint/2010/main" val="40657890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AFCABD-9E60-6842-BFE1-27FBA5102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Netinfra: oplossen netcapaciteitstekort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86D40B-65E2-BD47-BEA0-29289B506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6655"/>
            <a:ext cx="10757170" cy="43962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Oplossen netcapaciteitstekort door:</a:t>
            </a:r>
          </a:p>
          <a:p>
            <a:pPr lvl="1"/>
            <a:r>
              <a:rPr lang="nl-NL" sz="2800" dirty="0"/>
              <a:t>verzwaren van netten, </a:t>
            </a:r>
          </a:p>
          <a:p>
            <a:pPr lvl="1"/>
            <a:r>
              <a:rPr lang="nl-NL" sz="2800" dirty="0"/>
              <a:t>meer en sneller investeren door netbeheerders, </a:t>
            </a:r>
          </a:p>
          <a:p>
            <a:pPr lvl="1"/>
            <a:r>
              <a:rPr lang="nl-NL" sz="2800" dirty="0"/>
              <a:t>benutten storingsreserve, </a:t>
            </a:r>
          </a:p>
          <a:p>
            <a:pPr lvl="1"/>
            <a:r>
              <a:rPr lang="nl-NL" sz="2800" dirty="0"/>
              <a:t>congestiemanagement, </a:t>
            </a:r>
          </a:p>
          <a:p>
            <a:pPr lvl="1"/>
            <a:r>
              <a:rPr lang="nl-NL" sz="2800" dirty="0" err="1"/>
              <a:t>curtailment</a:t>
            </a:r>
            <a:r>
              <a:rPr lang="nl-NL" sz="2800" dirty="0"/>
              <a:t>.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752835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AFCABD-9E60-6842-BFE1-27FBA5102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71092"/>
            <a:ext cx="11270673" cy="1325563"/>
          </a:xfrm>
        </p:spPr>
        <p:txBody>
          <a:bodyPr/>
          <a:lstStyle/>
          <a:p>
            <a:r>
              <a:rPr lang="nl-NL" dirty="0"/>
              <a:t>Netinfra: meer opwekkers op 1 aansluiting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86D40B-65E2-BD47-BEA0-29289B506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6655"/>
            <a:ext cx="10757170" cy="43962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Combineren van duurzame opwekkers op één aansluiting:</a:t>
            </a:r>
          </a:p>
          <a:p>
            <a:pPr lvl="1"/>
            <a:r>
              <a:rPr lang="nl-NL" sz="2800" dirty="0"/>
              <a:t>contract tussen initiatiefnemers</a:t>
            </a:r>
          </a:p>
          <a:p>
            <a:pPr lvl="1"/>
            <a:r>
              <a:rPr lang="nl-NL" sz="2800" dirty="0" err="1"/>
              <a:t>meerpartijen</a:t>
            </a:r>
            <a:r>
              <a:rPr lang="nl-NL" sz="2800" dirty="0"/>
              <a:t>-ATO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270628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AFCABD-9E60-6842-BFE1-27FBA5102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71092"/>
            <a:ext cx="11270673" cy="1325563"/>
          </a:xfrm>
        </p:spPr>
        <p:txBody>
          <a:bodyPr/>
          <a:lstStyle/>
          <a:p>
            <a:r>
              <a:rPr lang="nl-NL" dirty="0"/>
              <a:t>Netinfra: transportindicatie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86D40B-65E2-BD47-BEA0-29289B506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6655"/>
            <a:ext cx="10757170" cy="43962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Indicatie van netbeheerder of er ruimte op het elektriciteitsnet beschikbaar is om een nieuw project aan te sluiten.</a:t>
            </a:r>
          </a:p>
          <a:p>
            <a:pPr lvl="1"/>
            <a:r>
              <a:rPr lang="nl-NL" sz="2800" dirty="0"/>
              <a:t>Willen we transparanter, </a:t>
            </a:r>
          </a:p>
          <a:p>
            <a:pPr lvl="1"/>
            <a:r>
              <a:rPr lang="nl-NL" sz="2800" dirty="0"/>
              <a:t>toets ACM.</a:t>
            </a:r>
          </a:p>
        </p:txBody>
      </p:sp>
    </p:spTree>
    <p:extLst>
      <p:ext uri="{BB962C8B-B14F-4D97-AF65-F5344CB8AC3E}">
        <p14:creationId xmlns:p14="http://schemas.microsoft.com/office/powerpoint/2010/main" val="29123167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AFCABD-9E60-6842-BFE1-27FBA5102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71092"/>
            <a:ext cx="11270673" cy="1325563"/>
          </a:xfrm>
        </p:spPr>
        <p:txBody>
          <a:bodyPr/>
          <a:lstStyle/>
          <a:p>
            <a:r>
              <a:rPr lang="nl-NL" dirty="0"/>
              <a:t>Netinfra: nieuwe energiewet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86D40B-65E2-BD47-BEA0-29289B506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6655"/>
            <a:ext cx="10757170" cy="43962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Onze inzet:</a:t>
            </a:r>
          </a:p>
          <a:p>
            <a:pPr lvl="1"/>
            <a:r>
              <a:rPr lang="nl-NL" sz="2800" dirty="0"/>
              <a:t>handhaven aansluitplicht, </a:t>
            </a:r>
          </a:p>
          <a:p>
            <a:pPr lvl="1"/>
            <a:r>
              <a:rPr lang="nl-NL" sz="2800" dirty="0"/>
              <a:t>meer zekerheid aansluittermijn, </a:t>
            </a:r>
          </a:p>
          <a:p>
            <a:pPr lvl="1"/>
            <a:r>
              <a:rPr lang="nl-NL" sz="2800" dirty="0"/>
              <a:t>tariefregulering.</a:t>
            </a:r>
          </a:p>
        </p:txBody>
      </p:sp>
    </p:spTree>
    <p:extLst>
      <p:ext uri="{BB962C8B-B14F-4D97-AF65-F5344CB8AC3E}">
        <p14:creationId xmlns:p14="http://schemas.microsoft.com/office/powerpoint/2010/main" val="3707018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AFCABD-9E60-6842-BFE1-27FBA5102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Welkom nieuwe leden!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86D40B-65E2-BD47-BEA0-29289B506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fontAlgn="base">
              <a:buNone/>
            </a:pPr>
            <a:r>
              <a:rPr lang="en-US" b="1" dirty="0"/>
              <a:t>Coen</a:t>
            </a:r>
            <a:r>
              <a:rPr lang="en-US" dirty="0"/>
              <a:t> </a:t>
            </a:r>
            <a:r>
              <a:rPr lang="en-US" dirty="0" err="1"/>
              <a:t>coöperatie</a:t>
            </a:r>
            <a:r>
              <a:rPr lang="en-US" dirty="0"/>
              <a:t> U.A., , Coöperatie </a:t>
            </a:r>
            <a:r>
              <a:rPr lang="en-US" b="1" dirty="0"/>
              <a:t>Best</a:t>
            </a:r>
            <a:r>
              <a:rPr lang="en-US" dirty="0"/>
              <a:t> Energie </a:t>
            </a:r>
            <a:r>
              <a:rPr lang="en-US" dirty="0" err="1"/>
              <a:t>ua</a:t>
            </a:r>
            <a:r>
              <a:rPr lang="en-US" dirty="0"/>
              <a:t>, Coöperatie </a:t>
            </a:r>
            <a:r>
              <a:rPr lang="en-US" b="1" dirty="0" err="1"/>
              <a:t>Tzummer</a:t>
            </a:r>
            <a:r>
              <a:rPr lang="en-US" dirty="0"/>
              <a:t> </a:t>
            </a:r>
            <a:r>
              <a:rPr lang="en-US" dirty="0" err="1"/>
              <a:t>Organisatie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Energie in de Regio (TOER) U.A., Coöperatie </a:t>
            </a:r>
            <a:r>
              <a:rPr lang="en-US" dirty="0" err="1"/>
              <a:t>Zonnepark</a:t>
            </a:r>
            <a:r>
              <a:rPr lang="en-US" dirty="0"/>
              <a:t> </a:t>
            </a:r>
            <a:r>
              <a:rPr lang="en-US" b="1" dirty="0" err="1"/>
              <a:t>Zutphen</a:t>
            </a:r>
            <a:r>
              <a:rPr lang="en-US" dirty="0"/>
              <a:t> </a:t>
            </a:r>
            <a:r>
              <a:rPr lang="en-US" dirty="0" err="1"/>
              <a:t>u.a.</a:t>
            </a:r>
            <a:r>
              <a:rPr lang="en-US" dirty="0"/>
              <a:t>, </a:t>
            </a:r>
            <a:r>
              <a:rPr lang="en-US" dirty="0" err="1"/>
              <a:t>Coöperatieve</a:t>
            </a:r>
            <a:r>
              <a:rPr lang="en-US" dirty="0"/>
              <a:t> </a:t>
            </a:r>
            <a:r>
              <a:rPr lang="en-US" dirty="0" err="1"/>
              <a:t>energievereniging</a:t>
            </a:r>
            <a:r>
              <a:rPr lang="en-US" dirty="0"/>
              <a:t> </a:t>
            </a:r>
            <a:r>
              <a:rPr lang="en-US" b="1" dirty="0"/>
              <a:t>Alex</a:t>
            </a:r>
            <a:r>
              <a:rPr lang="en-US" dirty="0"/>
              <a:t> Energie UA, Cooperative Energy Common </a:t>
            </a:r>
            <a:r>
              <a:rPr lang="en-US" b="1" dirty="0" err="1"/>
              <a:t>Leidschendam-Voorburg</a:t>
            </a:r>
            <a:r>
              <a:rPr lang="en-US" dirty="0"/>
              <a:t>, Energie Coöperatie </a:t>
            </a:r>
            <a:r>
              <a:rPr lang="en-US" b="1" dirty="0"/>
              <a:t>Gouda</a:t>
            </a:r>
            <a:r>
              <a:rPr lang="en-US" dirty="0"/>
              <a:t>, Energie Coöperatie </a:t>
            </a:r>
            <a:r>
              <a:rPr lang="en-US" b="1" dirty="0" err="1"/>
              <a:t>Loenen</a:t>
            </a:r>
            <a:r>
              <a:rPr lang="en-US" dirty="0"/>
              <a:t>, Energie Coöperatie </a:t>
            </a:r>
            <a:r>
              <a:rPr lang="en-US" b="1" dirty="0" err="1"/>
              <a:t>Meierijstad</a:t>
            </a:r>
            <a:r>
              <a:rPr lang="en-US" dirty="0"/>
              <a:t>, Energie Coöperatie </a:t>
            </a:r>
            <a:r>
              <a:rPr lang="en-US" b="1" dirty="0" err="1"/>
              <a:t>Valthe</a:t>
            </a:r>
            <a:r>
              <a:rPr lang="en-US" dirty="0"/>
              <a:t> </a:t>
            </a:r>
            <a:r>
              <a:rPr lang="en-US" dirty="0" err="1"/>
              <a:t>u.a.</a:t>
            </a:r>
            <a:r>
              <a:rPr lang="en-US" dirty="0"/>
              <a:t>, Energie </a:t>
            </a:r>
            <a:r>
              <a:rPr lang="en-US" dirty="0" err="1"/>
              <a:t>Opwekcoöperatie</a:t>
            </a:r>
            <a:r>
              <a:rPr lang="en-US" dirty="0"/>
              <a:t> </a:t>
            </a:r>
            <a:r>
              <a:rPr lang="en-US" b="1" dirty="0" err="1"/>
              <a:t>Zonnemaatje</a:t>
            </a:r>
            <a:r>
              <a:rPr lang="en-US" dirty="0"/>
              <a:t> RWZI </a:t>
            </a:r>
            <a:r>
              <a:rPr lang="en-US" dirty="0" err="1"/>
              <a:t>Haaren</a:t>
            </a:r>
            <a:r>
              <a:rPr lang="en-US" dirty="0"/>
              <a:t> </a:t>
            </a:r>
            <a:r>
              <a:rPr lang="en-US" dirty="0" err="1"/>
              <a:t>u.a.</a:t>
            </a:r>
            <a:r>
              <a:rPr lang="en-US" dirty="0"/>
              <a:t>, </a:t>
            </a:r>
            <a:r>
              <a:rPr lang="en-US" dirty="0" err="1"/>
              <a:t>Energiecoöperatie</a:t>
            </a:r>
            <a:r>
              <a:rPr lang="en-US" dirty="0"/>
              <a:t> </a:t>
            </a:r>
            <a:r>
              <a:rPr lang="en-US" b="1" dirty="0"/>
              <a:t>2030.nu</a:t>
            </a:r>
            <a:r>
              <a:rPr lang="en-US" dirty="0"/>
              <a:t> U.A., </a:t>
            </a:r>
            <a:r>
              <a:rPr lang="en-US" dirty="0" err="1"/>
              <a:t>Energiecoöperatie</a:t>
            </a:r>
            <a:r>
              <a:rPr lang="en-US" dirty="0"/>
              <a:t> </a:t>
            </a:r>
            <a:r>
              <a:rPr lang="en-US" b="1" dirty="0" err="1"/>
              <a:t>Molenlanden</a:t>
            </a:r>
            <a:r>
              <a:rPr lang="en-US" dirty="0"/>
              <a:t> U.A., </a:t>
            </a:r>
            <a:r>
              <a:rPr lang="en-US" dirty="0" err="1"/>
              <a:t>Energiecooperatie</a:t>
            </a:r>
            <a:r>
              <a:rPr lang="en-US" dirty="0"/>
              <a:t> </a:t>
            </a:r>
            <a:r>
              <a:rPr lang="en-US" b="1" dirty="0" err="1"/>
              <a:t>Steenwijk</a:t>
            </a:r>
            <a:r>
              <a:rPr lang="en-US" dirty="0"/>
              <a:t> U.A., </a:t>
            </a:r>
            <a:r>
              <a:rPr lang="en-US" b="1" dirty="0" err="1"/>
              <a:t>Leimuiden</a:t>
            </a:r>
            <a:r>
              <a:rPr lang="en-US" dirty="0"/>
              <a:t> </a:t>
            </a:r>
            <a:r>
              <a:rPr lang="en-US" dirty="0" err="1"/>
              <a:t>Duurzaam</a:t>
            </a:r>
            <a:r>
              <a:rPr lang="en-US" dirty="0"/>
              <a:t> </a:t>
            </a:r>
            <a:r>
              <a:rPr lang="en-US" dirty="0" err="1"/>
              <a:t>Coöperatief</a:t>
            </a:r>
            <a:r>
              <a:rPr lang="en-US" dirty="0"/>
              <a:t> </a:t>
            </a:r>
            <a:r>
              <a:rPr lang="en-US" dirty="0" err="1"/>
              <a:t>u.a</a:t>
            </a:r>
            <a:r>
              <a:rPr lang="en-US" dirty="0"/>
              <a:t>, </a:t>
            </a:r>
            <a:r>
              <a:rPr lang="en-US" b="1" dirty="0" err="1"/>
              <a:t>Weesp</a:t>
            </a:r>
            <a:r>
              <a:rPr lang="en-US" dirty="0"/>
              <a:t> Eco Energie, </a:t>
            </a:r>
            <a:r>
              <a:rPr lang="en-US" b="1" dirty="0" err="1"/>
              <a:t>Zeewolde</a:t>
            </a:r>
            <a:r>
              <a:rPr lang="en-US" dirty="0"/>
              <a:t> Zon, </a:t>
            </a:r>
            <a:r>
              <a:rPr lang="en-US" dirty="0" err="1"/>
              <a:t>Zonnepark</a:t>
            </a:r>
            <a:r>
              <a:rPr lang="en-US" dirty="0"/>
              <a:t> </a:t>
            </a:r>
            <a:r>
              <a:rPr lang="en-US" b="1" dirty="0" err="1"/>
              <a:t>Welschap</a:t>
            </a:r>
            <a:r>
              <a:rPr lang="en-US" dirty="0"/>
              <a:t> Coöperatie</a:t>
            </a:r>
          </a:p>
          <a:p>
            <a:pPr marL="0" indent="0" fontAlgn="base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3901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AFCABD-9E60-6842-BFE1-27FBA5102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71092"/>
            <a:ext cx="11270673" cy="1325563"/>
          </a:xfrm>
        </p:spPr>
        <p:txBody>
          <a:bodyPr/>
          <a:lstStyle/>
          <a:p>
            <a:r>
              <a:rPr lang="nl-NL" dirty="0"/>
              <a:t>Netinfra: netcodes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86D40B-65E2-BD47-BEA0-29289B506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6655"/>
            <a:ext cx="10757170" cy="43962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err="1"/>
              <a:t>Netcode</a:t>
            </a:r>
            <a:r>
              <a:rPr lang="nl-NL" dirty="0"/>
              <a:t>: stroomlijnen goedkeuringsproces</a:t>
            </a:r>
          </a:p>
          <a:p>
            <a:pPr lvl="1"/>
            <a:r>
              <a:rPr lang="nl-NL" sz="2800" dirty="0"/>
              <a:t>energieleveren.nl </a:t>
            </a:r>
          </a:p>
          <a:p>
            <a:pPr lvl="1"/>
            <a:r>
              <a:rPr lang="nl-NL" sz="2800" dirty="0"/>
              <a:t>PGMD</a:t>
            </a:r>
          </a:p>
        </p:txBody>
      </p:sp>
    </p:spTree>
    <p:extLst>
      <p:ext uri="{BB962C8B-B14F-4D97-AF65-F5344CB8AC3E}">
        <p14:creationId xmlns:p14="http://schemas.microsoft.com/office/powerpoint/2010/main" val="36332399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AFCABD-9E60-6842-BFE1-27FBA5102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Netinfra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86D40B-65E2-BD47-BEA0-29289B506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6655"/>
            <a:ext cx="10757170" cy="43962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Vragen?</a:t>
            </a:r>
          </a:p>
        </p:txBody>
      </p:sp>
    </p:spTree>
    <p:extLst>
      <p:ext uri="{BB962C8B-B14F-4D97-AF65-F5344CB8AC3E}">
        <p14:creationId xmlns:p14="http://schemas.microsoft.com/office/powerpoint/2010/main" val="417218064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AFCABD-9E60-6842-BFE1-27FBA5102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Even geduld alsjeblieft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86D40B-65E2-BD47-BEA0-29289B506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Zo meteen: verder met punt 9 van de agenda (data komende </a:t>
            </a:r>
            <a:r>
              <a:rPr lang="nl-NL" dirty="0" err="1"/>
              <a:t>ALV’s</a:t>
            </a:r>
            <a:r>
              <a:rPr lang="nl-NL" dirty="0"/>
              <a:t> en bestuursvergaderingen)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960339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AFCABD-9E60-6842-BFE1-27FBA5102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Agenda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86D40B-65E2-BD47-BEA0-29289B506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 fontAlgn="base">
              <a:buFont typeface="+mj-lt"/>
              <a:buAutoNum type="arabicPeriod"/>
            </a:pPr>
            <a:r>
              <a:rPr lang="nl-NL" dirty="0"/>
              <a:t>Opening en mededelingen.</a:t>
            </a:r>
            <a:r>
              <a:rPr lang="en-US" dirty="0"/>
              <a:t>​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nl-NL" dirty="0"/>
              <a:t>Vaststelling agenda.</a:t>
            </a:r>
            <a:r>
              <a:rPr lang="en-US" dirty="0"/>
              <a:t>​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nl-NL" dirty="0"/>
              <a:t>Verslag 16e ALV van 7 februari 2020. </a:t>
            </a:r>
            <a:endParaRPr lang="en-US" dirty="0"/>
          </a:p>
          <a:p>
            <a:pPr marL="514350" indent="-514350" fontAlgn="base">
              <a:buFont typeface="+mj-lt"/>
              <a:buAutoNum type="arabicPeriod"/>
            </a:pPr>
            <a:r>
              <a:rPr lang="nl-NL" dirty="0"/>
              <a:t>Fusie PAWEX: stand van zaken. </a:t>
            </a:r>
            <a:endParaRPr lang="en-US" dirty="0"/>
          </a:p>
          <a:p>
            <a:pPr marL="514350" indent="-514350" fontAlgn="base">
              <a:buFont typeface="+mj-lt"/>
              <a:buAutoNum type="arabicPeriod"/>
            </a:pPr>
            <a:r>
              <a:rPr lang="nl-NL" dirty="0"/>
              <a:t>Aanpassing Contributiereglement 2020. </a:t>
            </a:r>
            <a:endParaRPr lang="en-US" dirty="0"/>
          </a:p>
          <a:p>
            <a:pPr marL="514350" indent="-514350" fontAlgn="base">
              <a:buFont typeface="+mj-lt"/>
              <a:buAutoNum type="arabicPeriod"/>
            </a:pPr>
            <a:r>
              <a:rPr lang="en-US" dirty="0"/>
              <a:t>Concept </a:t>
            </a:r>
            <a:r>
              <a:rPr lang="en-US" dirty="0" err="1"/>
              <a:t>jaarrekeningen</a:t>
            </a:r>
            <a:r>
              <a:rPr lang="en-US" dirty="0"/>
              <a:t> Coöperatie, </a:t>
            </a:r>
            <a:r>
              <a:rPr lang="en-US" dirty="0" err="1"/>
              <a:t>Bedrijfsbureau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Econobis</a:t>
            </a:r>
            <a:r>
              <a:rPr lang="en-US" dirty="0"/>
              <a:t>.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nl-NL" dirty="0"/>
              <a:t>Verkiezing en benoeming kascommissie 2019. 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nl-NL" dirty="0"/>
              <a:t>Belangenbehartiging: </a:t>
            </a:r>
            <a:r>
              <a:rPr lang="en-US" dirty="0"/>
              <a:t>​</a:t>
            </a:r>
            <a:r>
              <a:rPr lang="nl-NL" dirty="0"/>
              <a:t>Saldering en Postcoderoos, Europese definities</a:t>
            </a:r>
          </a:p>
          <a:p>
            <a:pPr marL="0" indent="449263" fontAlgn="base">
              <a:buNone/>
            </a:pPr>
            <a:r>
              <a:rPr lang="nl-NL" dirty="0"/>
              <a:t> en </a:t>
            </a:r>
            <a:r>
              <a:rPr lang="nl-NL" dirty="0" err="1"/>
              <a:t>warmteschap</a:t>
            </a:r>
            <a:r>
              <a:rPr lang="nl-NL" dirty="0"/>
              <a:t>, Netinfrastructuur.</a:t>
            </a:r>
          </a:p>
          <a:p>
            <a:pPr marL="514350" indent="-514350" fontAlgn="base">
              <a:buFont typeface="+mj-lt"/>
              <a:buAutoNum type="arabicPeriod" startAt="9"/>
            </a:pPr>
            <a:r>
              <a:rPr lang="nl-NL" dirty="0">
                <a:solidFill>
                  <a:srgbClr val="009B4B"/>
                </a:solidFill>
              </a:rPr>
              <a:t>Data komende </a:t>
            </a:r>
            <a:r>
              <a:rPr lang="nl-NL" dirty="0" err="1">
                <a:solidFill>
                  <a:srgbClr val="009B4B"/>
                </a:solidFill>
              </a:rPr>
              <a:t>ALV’s</a:t>
            </a:r>
            <a:r>
              <a:rPr lang="nl-NL" dirty="0">
                <a:solidFill>
                  <a:srgbClr val="009B4B"/>
                </a:solidFill>
              </a:rPr>
              <a:t> en bestuursvergaderingen</a:t>
            </a:r>
            <a:r>
              <a:rPr lang="nl-NL" dirty="0"/>
              <a:t>.</a:t>
            </a:r>
          </a:p>
          <a:p>
            <a:pPr marL="514350" indent="-514350" fontAlgn="base">
              <a:buFont typeface="+mj-lt"/>
              <a:buAutoNum type="arabicPeriod" startAt="9"/>
            </a:pPr>
            <a:r>
              <a:rPr lang="nl-NL" dirty="0"/>
              <a:t>Wat verder ter tafel komt, rondvraag en sluiting. </a:t>
            </a:r>
            <a:r>
              <a:rPr lang="en-US" dirty="0"/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315290574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AFCABD-9E60-6842-BFE1-27FBA5102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Agenda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86D40B-65E2-BD47-BEA0-29289B506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 fontAlgn="base">
              <a:buFont typeface="+mj-lt"/>
              <a:buAutoNum type="arabicPeriod"/>
            </a:pPr>
            <a:r>
              <a:rPr lang="nl-NL" dirty="0"/>
              <a:t>Opening en mededelingen.</a:t>
            </a:r>
            <a:r>
              <a:rPr lang="en-US" dirty="0"/>
              <a:t>​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nl-NL" dirty="0"/>
              <a:t>Vaststelling agenda.</a:t>
            </a:r>
            <a:r>
              <a:rPr lang="en-US" dirty="0"/>
              <a:t>​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nl-NL" dirty="0"/>
              <a:t>Verslag 16e ALV van 7 februari 2020. </a:t>
            </a:r>
            <a:endParaRPr lang="en-US" dirty="0"/>
          </a:p>
          <a:p>
            <a:pPr marL="514350" indent="-514350" fontAlgn="base">
              <a:buFont typeface="+mj-lt"/>
              <a:buAutoNum type="arabicPeriod"/>
            </a:pPr>
            <a:r>
              <a:rPr lang="nl-NL" dirty="0"/>
              <a:t>Fusie PAWEX: stand van zaken. </a:t>
            </a:r>
            <a:endParaRPr lang="en-US" dirty="0"/>
          </a:p>
          <a:p>
            <a:pPr marL="514350" indent="-514350" fontAlgn="base">
              <a:buFont typeface="+mj-lt"/>
              <a:buAutoNum type="arabicPeriod"/>
            </a:pPr>
            <a:r>
              <a:rPr lang="nl-NL" dirty="0"/>
              <a:t>Aanpassing Contributiereglement 2020. </a:t>
            </a:r>
            <a:endParaRPr lang="en-US" dirty="0"/>
          </a:p>
          <a:p>
            <a:pPr marL="514350" indent="-514350" fontAlgn="base">
              <a:buFont typeface="+mj-lt"/>
              <a:buAutoNum type="arabicPeriod"/>
            </a:pPr>
            <a:r>
              <a:rPr lang="en-US" dirty="0"/>
              <a:t>Concept </a:t>
            </a:r>
            <a:r>
              <a:rPr lang="en-US" dirty="0" err="1"/>
              <a:t>jaarrekeningen</a:t>
            </a:r>
            <a:r>
              <a:rPr lang="en-US" dirty="0"/>
              <a:t> Coöperatie, </a:t>
            </a:r>
            <a:r>
              <a:rPr lang="en-US" dirty="0" err="1"/>
              <a:t>Bedrijfsbureau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Econobis</a:t>
            </a:r>
            <a:r>
              <a:rPr lang="en-US" dirty="0"/>
              <a:t>.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nl-NL" dirty="0"/>
              <a:t>Verkiezing en benoeming kascommissie 2019. 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nl-NL" dirty="0"/>
              <a:t>Belangenbehartiging: </a:t>
            </a:r>
            <a:r>
              <a:rPr lang="en-US" dirty="0"/>
              <a:t>​</a:t>
            </a:r>
            <a:r>
              <a:rPr lang="nl-NL" dirty="0"/>
              <a:t>Saldering en Postcoderoos, Europese definities</a:t>
            </a:r>
          </a:p>
          <a:p>
            <a:pPr marL="0" indent="449263" fontAlgn="base">
              <a:buNone/>
            </a:pPr>
            <a:r>
              <a:rPr lang="nl-NL" dirty="0"/>
              <a:t> en </a:t>
            </a:r>
            <a:r>
              <a:rPr lang="nl-NL" dirty="0" err="1"/>
              <a:t>warmteschap</a:t>
            </a:r>
            <a:r>
              <a:rPr lang="nl-NL" dirty="0"/>
              <a:t>, Netinfrastructuur.</a:t>
            </a:r>
          </a:p>
          <a:p>
            <a:pPr marL="514350" indent="-514350" fontAlgn="base">
              <a:buFont typeface="+mj-lt"/>
              <a:buAutoNum type="arabicPeriod" startAt="9"/>
            </a:pPr>
            <a:r>
              <a:rPr lang="nl-NL" dirty="0"/>
              <a:t>Data komende </a:t>
            </a:r>
            <a:r>
              <a:rPr lang="nl-NL" dirty="0" err="1"/>
              <a:t>ALV’s</a:t>
            </a:r>
            <a:r>
              <a:rPr lang="nl-NL" dirty="0"/>
              <a:t> en bestuursvergaderingen.</a:t>
            </a:r>
          </a:p>
          <a:p>
            <a:pPr marL="514350" indent="-514350" fontAlgn="base">
              <a:buFont typeface="+mj-lt"/>
              <a:buAutoNum type="arabicPeriod" startAt="9"/>
            </a:pPr>
            <a:r>
              <a:rPr lang="nl-NL" dirty="0">
                <a:solidFill>
                  <a:srgbClr val="009B4B"/>
                </a:solidFill>
              </a:rPr>
              <a:t>Wat verder ter tafel komt, rondvraag en sluiting. </a:t>
            </a:r>
            <a:r>
              <a:rPr lang="en-US" dirty="0">
                <a:solidFill>
                  <a:srgbClr val="009B4B"/>
                </a:solidFill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141198814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AFCABD-9E60-6842-BFE1-27FBA5102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Einde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86D40B-65E2-BD47-BEA0-29289B506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dirty="0" err="1"/>
              <a:t>Fijn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je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was! </a:t>
            </a:r>
          </a:p>
        </p:txBody>
      </p:sp>
    </p:spTree>
    <p:extLst>
      <p:ext uri="{BB962C8B-B14F-4D97-AF65-F5344CB8AC3E}">
        <p14:creationId xmlns:p14="http://schemas.microsoft.com/office/powerpoint/2010/main" val="881518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AFCABD-9E60-6842-BFE1-27FBA5102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Agenda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86D40B-65E2-BD47-BEA0-29289B506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 fontAlgn="base">
              <a:buFont typeface="+mj-lt"/>
              <a:buAutoNum type="arabicPeriod"/>
            </a:pPr>
            <a:r>
              <a:rPr lang="nl-NL" dirty="0"/>
              <a:t>Opening en mededelingen.</a:t>
            </a:r>
            <a:r>
              <a:rPr lang="en-US" dirty="0"/>
              <a:t>​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nl-NL" dirty="0">
                <a:solidFill>
                  <a:srgbClr val="009B4B"/>
                </a:solidFill>
              </a:rPr>
              <a:t>Vaststelling</a:t>
            </a:r>
            <a:r>
              <a:rPr lang="nl-NL" dirty="0"/>
              <a:t> </a:t>
            </a:r>
            <a:r>
              <a:rPr lang="nl-NL" dirty="0">
                <a:solidFill>
                  <a:srgbClr val="009B4B"/>
                </a:solidFill>
              </a:rPr>
              <a:t>agenda.</a:t>
            </a:r>
            <a:r>
              <a:rPr lang="en-US" dirty="0">
                <a:solidFill>
                  <a:srgbClr val="009B4B"/>
                </a:solidFill>
              </a:rPr>
              <a:t>​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nl-NL" dirty="0"/>
              <a:t>Verslag 16e ALV van 7 februari 2020. </a:t>
            </a:r>
            <a:endParaRPr lang="en-US" dirty="0"/>
          </a:p>
          <a:p>
            <a:pPr marL="514350" indent="-514350" fontAlgn="base">
              <a:buFont typeface="+mj-lt"/>
              <a:buAutoNum type="arabicPeriod"/>
            </a:pPr>
            <a:r>
              <a:rPr lang="nl-NL" dirty="0"/>
              <a:t>Fusie PAWEX: stand van zaken. </a:t>
            </a:r>
            <a:endParaRPr lang="en-US" dirty="0"/>
          </a:p>
          <a:p>
            <a:pPr marL="514350" indent="-514350" fontAlgn="base">
              <a:buFont typeface="+mj-lt"/>
              <a:buAutoNum type="arabicPeriod"/>
            </a:pPr>
            <a:r>
              <a:rPr lang="nl-NL" dirty="0"/>
              <a:t>Aanpassing Contributiereglement 2020. </a:t>
            </a:r>
            <a:endParaRPr lang="en-US" dirty="0"/>
          </a:p>
          <a:p>
            <a:pPr marL="514350" indent="-514350" fontAlgn="base">
              <a:buFont typeface="+mj-lt"/>
              <a:buAutoNum type="arabicPeriod"/>
            </a:pPr>
            <a:r>
              <a:rPr lang="en-US" dirty="0"/>
              <a:t>Concept </a:t>
            </a:r>
            <a:r>
              <a:rPr lang="en-US" dirty="0" err="1"/>
              <a:t>jaarrekeningen</a:t>
            </a:r>
            <a:r>
              <a:rPr lang="en-US" dirty="0"/>
              <a:t> Coöperatie, </a:t>
            </a:r>
            <a:r>
              <a:rPr lang="en-US" dirty="0" err="1"/>
              <a:t>Bedrijfsbureau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Econobis</a:t>
            </a:r>
            <a:r>
              <a:rPr lang="en-US" dirty="0"/>
              <a:t>.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nl-NL" dirty="0"/>
              <a:t>Verkiezing en benoeming kascommissie 2019. 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nl-NL" dirty="0"/>
              <a:t>Belangenbehartiging: </a:t>
            </a:r>
            <a:r>
              <a:rPr lang="en-US" dirty="0"/>
              <a:t>​</a:t>
            </a:r>
            <a:r>
              <a:rPr lang="nl-NL" dirty="0"/>
              <a:t>Saldering en Postcoderoos, Europese definities</a:t>
            </a:r>
          </a:p>
          <a:p>
            <a:pPr marL="0" indent="449263" fontAlgn="base">
              <a:buNone/>
            </a:pPr>
            <a:r>
              <a:rPr lang="nl-NL" dirty="0"/>
              <a:t> en </a:t>
            </a:r>
            <a:r>
              <a:rPr lang="nl-NL" dirty="0" err="1"/>
              <a:t>warmteschap</a:t>
            </a:r>
            <a:r>
              <a:rPr lang="nl-NL" dirty="0"/>
              <a:t>, Netinfrastructuur.</a:t>
            </a:r>
          </a:p>
          <a:p>
            <a:pPr marL="514350" indent="-514350" fontAlgn="base">
              <a:buFont typeface="+mj-lt"/>
              <a:buAutoNum type="arabicPeriod" startAt="9"/>
            </a:pPr>
            <a:r>
              <a:rPr lang="nl-NL" dirty="0"/>
              <a:t>Data komende </a:t>
            </a:r>
            <a:r>
              <a:rPr lang="nl-NL" dirty="0" err="1"/>
              <a:t>ALV’s</a:t>
            </a:r>
            <a:r>
              <a:rPr lang="nl-NL" dirty="0"/>
              <a:t> en bestuursvergaderingen.</a:t>
            </a:r>
          </a:p>
          <a:p>
            <a:pPr marL="514350" indent="-514350" fontAlgn="base">
              <a:buFont typeface="+mj-lt"/>
              <a:buAutoNum type="arabicPeriod" startAt="9"/>
            </a:pPr>
            <a:r>
              <a:rPr lang="nl-NL" dirty="0"/>
              <a:t>Wat verder ter tafel komt, rondvraag en sluiting. </a:t>
            </a:r>
            <a:r>
              <a:rPr lang="en-US" dirty="0"/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1134080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AFCABD-9E60-6842-BFE1-27FBA5102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Agenda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86D40B-65E2-BD47-BEA0-29289B506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 fontAlgn="base">
              <a:buFont typeface="+mj-lt"/>
              <a:buAutoNum type="arabicPeriod"/>
            </a:pPr>
            <a:r>
              <a:rPr lang="nl-NL" dirty="0"/>
              <a:t>Opening en mededelingen.</a:t>
            </a:r>
            <a:r>
              <a:rPr lang="en-US" dirty="0"/>
              <a:t>​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nl-NL" dirty="0"/>
              <a:t>Vaststelling agenda.</a:t>
            </a:r>
            <a:r>
              <a:rPr lang="en-US" dirty="0"/>
              <a:t>​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nl-NL" dirty="0">
                <a:solidFill>
                  <a:srgbClr val="009B4B"/>
                </a:solidFill>
              </a:rPr>
              <a:t>Verslag 16e ALV van 7 februari 2020. </a:t>
            </a:r>
            <a:endParaRPr lang="en-US" dirty="0">
              <a:solidFill>
                <a:srgbClr val="009B4B"/>
              </a:solidFill>
            </a:endParaRPr>
          </a:p>
          <a:p>
            <a:pPr marL="514350" indent="-514350" fontAlgn="base">
              <a:buFont typeface="+mj-lt"/>
              <a:buAutoNum type="arabicPeriod"/>
            </a:pPr>
            <a:r>
              <a:rPr lang="nl-NL" dirty="0"/>
              <a:t>Fusie PAWEX: stand van zaken. </a:t>
            </a:r>
            <a:endParaRPr lang="en-US" dirty="0"/>
          </a:p>
          <a:p>
            <a:pPr marL="514350" indent="-514350" fontAlgn="base">
              <a:buFont typeface="+mj-lt"/>
              <a:buAutoNum type="arabicPeriod"/>
            </a:pPr>
            <a:r>
              <a:rPr lang="nl-NL" dirty="0"/>
              <a:t>Aanpassing Contributiereglement 2020. </a:t>
            </a:r>
            <a:endParaRPr lang="en-US" dirty="0"/>
          </a:p>
          <a:p>
            <a:pPr marL="514350" indent="-514350" fontAlgn="base">
              <a:buFont typeface="+mj-lt"/>
              <a:buAutoNum type="arabicPeriod"/>
            </a:pPr>
            <a:r>
              <a:rPr lang="en-US" dirty="0"/>
              <a:t>Concept </a:t>
            </a:r>
            <a:r>
              <a:rPr lang="en-US" dirty="0" err="1"/>
              <a:t>jaarrekeningen</a:t>
            </a:r>
            <a:r>
              <a:rPr lang="en-US" dirty="0"/>
              <a:t> Coöperatie, </a:t>
            </a:r>
            <a:r>
              <a:rPr lang="en-US" dirty="0" err="1"/>
              <a:t>Bedrijfsbureau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Econobis</a:t>
            </a:r>
            <a:r>
              <a:rPr lang="en-US" dirty="0"/>
              <a:t>.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nl-NL" dirty="0"/>
              <a:t>Verkiezing en benoeming kascommissie 2019. 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nl-NL" dirty="0"/>
              <a:t>Belangenbehartiging: </a:t>
            </a:r>
            <a:r>
              <a:rPr lang="en-US" dirty="0"/>
              <a:t>​</a:t>
            </a:r>
            <a:r>
              <a:rPr lang="nl-NL" dirty="0"/>
              <a:t>Saldering en Postcoderoos, Europese definities</a:t>
            </a:r>
          </a:p>
          <a:p>
            <a:pPr marL="0" indent="449263" fontAlgn="base">
              <a:buNone/>
            </a:pPr>
            <a:r>
              <a:rPr lang="nl-NL" dirty="0"/>
              <a:t> en </a:t>
            </a:r>
            <a:r>
              <a:rPr lang="nl-NL" dirty="0" err="1"/>
              <a:t>warmteschap</a:t>
            </a:r>
            <a:r>
              <a:rPr lang="nl-NL" dirty="0"/>
              <a:t>, Netinfrastructuur.</a:t>
            </a:r>
          </a:p>
          <a:p>
            <a:pPr marL="514350" indent="-514350" fontAlgn="base">
              <a:buFont typeface="+mj-lt"/>
              <a:buAutoNum type="arabicPeriod" startAt="9"/>
            </a:pPr>
            <a:r>
              <a:rPr lang="nl-NL" dirty="0"/>
              <a:t>Data komende </a:t>
            </a:r>
            <a:r>
              <a:rPr lang="nl-NL" dirty="0" err="1"/>
              <a:t>ALV’s</a:t>
            </a:r>
            <a:r>
              <a:rPr lang="nl-NL" dirty="0"/>
              <a:t> en bestuursvergaderingen.</a:t>
            </a:r>
          </a:p>
          <a:p>
            <a:pPr marL="514350" indent="-514350" fontAlgn="base">
              <a:buFont typeface="+mj-lt"/>
              <a:buAutoNum type="arabicPeriod" startAt="9"/>
            </a:pPr>
            <a:r>
              <a:rPr lang="nl-NL" dirty="0"/>
              <a:t>Wat verder ter tafel komt, rondvraag en sluiting. </a:t>
            </a:r>
            <a:r>
              <a:rPr lang="en-US" dirty="0"/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2314540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AFCABD-9E60-6842-BFE1-27FBA5102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Agenda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86D40B-65E2-BD47-BEA0-29289B506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 fontAlgn="base">
              <a:buFont typeface="+mj-lt"/>
              <a:buAutoNum type="arabicPeriod"/>
            </a:pPr>
            <a:r>
              <a:rPr lang="nl-NL" dirty="0"/>
              <a:t>Opening en mededelingen.</a:t>
            </a:r>
            <a:r>
              <a:rPr lang="en-US" dirty="0"/>
              <a:t>​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nl-NL" dirty="0"/>
              <a:t>Vaststelling agenda.</a:t>
            </a:r>
            <a:r>
              <a:rPr lang="en-US" dirty="0"/>
              <a:t>​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nl-NL" dirty="0"/>
              <a:t>Verslag 16e ALV van 7 februari 2020. </a:t>
            </a:r>
            <a:endParaRPr lang="en-US" dirty="0"/>
          </a:p>
          <a:p>
            <a:pPr marL="514350" indent="-514350" fontAlgn="base">
              <a:buFont typeface="+mj-lt"/>
              <a:buAutoNum type="arabicPeriod"/>
            </a:pPr>
            <a:r>
              <a:rPr lang="nl-NL" dirty="0">
                <a:solidFill>
                  <a:srgbClr val="009B4B"/>
                </a:solidFill>
              </a:rPr>
              <a:t>Fusie PAWEX: stand van zaken.</a:t>
            </a:r>
            <a:r>
              <a:rPr lang="nl-NL" dirty="0"/>
              <a:t> </a:t>
            </a:r>
            <a:endParaRPr lang="en-US" dirty="0"/>
          </a:p>
          <a:p>
            <a:pPr marL="514350" indent="-514350" fontAlgn="base">
              <a:buFont typeface="+mj-lt"/>
              <a:buAutoNum type="arabicPeriod"/>
            </a:pPr>
            <a:r>
              <a:rPr lang="nl-NL" dirty="0"/>
              <a:t>Aanpassing Contributiereglement 2020. </a:t>
            </a:r>
            <a:endParaRPr lang="en-US" dirty="0"/>
          </a:p>
          <a:p>
            <a:pPr marL="514350" indent="-514350" fontAlgn="base">
              <a:buFont typeface="+mj-lt"/>
              <a:buAutoNum type="arabicPeriod"/>
            </a:pPr>
            <a:r>
              <a:rPr lang="en-US" dirty="0"/>
              <a:t>Concept </a:t>
            </a:r>
            <a:r>
              <a:rPr lang="en-US" dirty="0" err="1"/>
              <a:t>jaarrekeningen</a:t>
            </a:r>
            <a:r>
              <a:rPr lang="en-US" dirty="0"/>
              <a:t> Coöperatie, </a:t>
            </a:r>
            <a:r>
              <a:rPr lang="en-US" dirty="0" err="1"/>
              <a:t>Bedrijfsbureau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Econobis</a:t>
            </a:r>
            <a:r>
              <a:rPr lang="en-US" dirty="0"/>
              <a:t>.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nl-NL" dirty="0"/>
              <a:t>Verkiezing en benoeming kascommissie 2019. 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nl-NL" dirty="0"/>
              <a:t>Belangenbehartiging: </a:t>
            </a:r>
            <a:r>
              <a:rPr lang="en-US" dirty="0"/>
              <a:t>​</a:t>
            </a:r>
            <a:r>
              <a:rPr lang="nl-NL" dirty="0"/>
              <a:t>Saldering en Postcoderoos, Europese definities</a:t>
            </a:r>
          </a:p>
          <a:p>
            <a:pPr marL="0" indent="449263" fontAlgn="base">
              <a:buNone/>
            </a:pPr>
            <a:r>
              <a:rPr lang="nl-NL" dirty="0"/>
              <a:t> en </a:t>
            </a:r>
            <a:r>
              <a:rPr lang="nl-NL" dirty="0" err="1"/>
              <a:t>warmteschap</a:t>
            </a:r>
            <a:r>
              <a:rPr lang="nl-NL" dirty="0"/>
              <a:t>, Netinfrastructuur.</a:t>
            </a:r>
          </a:p>
          <a:p>
            <a:pPr marL="514350" indent="-514350" fontAlgn="base">
              <a:buFont typeface="+mj-lt"/>
              <a:buAutoNum type="arabicPeriod" startAt="9"/>
            </a:pPr>
            <a:r>
              <a:rPr lang="nl-NL" dirty="0"/>
              <a:t>Data komende </a:t>
            </a:r>
            <a:r>
              <a:rPr lang="nl-NL" dirty="0" err="1"/>
              <a:t>ALV’s</a:t>
            </a:r>
            <a:r>
              <a:rPr lang="nl-NL" dirty="0"/>
              <a:t> en bestuursvergaderingen.</a:t>
            </a:r>
          </a:p>
          <a:p>
            <a:pPr marL="514350" indent="-514350" fontAlgn="base">
              <a:buFont typeface="+mj-lt"/>
              <a:buAutoNum type="arabicPeriod" startAt="9"/>
            </a:pPr>
            <a:r>
              <a:rPr lang="nl-NL" dirty="0"/>
              <a:t>Wat verder ter tafel komt, rondvraag en sluiting. </a:t>
            </a:r>
            <a:r>
              <a:rPr lang="en-US" dirty="0"/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3124713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AFCABD-9E60-6842-BFE1-27FBA5102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4. Fusie PAWEX: stand van zaken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86D40B-65E2-BD47-BEA0-29289B506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Toelichting van voorzitter Felix Olthuis</a:t>
            </a:r>
          </a:p>
        </p:txBody>
      </p:sp>
    </p:spTree>
    <p:extLst>
      <p:ext uri="{BB962C8B-B14F-4D97-AF65-F5344CB8AC3E}">
        <p14:creationId xmlns:p14="http://schemas.microsoft.com/office/powerpoint/2010/main" val="355347962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ES" id="{7842AA25-7132-BF4C-84EE-26D6FAC67A3D}" vid="{521C2D19-761B-FA44-A9BA-084C05B424DB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0DA27BC970704085448702F2B67083" ma:contentTypeVersion="6" ma:contentTypeDescription="Een nieuw document maken." ma:contentTypeScope="" ma:versionID="14183ce8c1174c2745f38966df864950">
  <xsd:schema xmlns:xsd="http://www.w3.org/2001/XMLSchema" xmlns:xs="http://www.w3.org/2001/XMLSchema" xmlns:p="http://schemas.microsoft.com/office/2006/metadata/properties" xmlns:ns2="7d8e52f0-6292-4b3c-86e6-e0e8ac4035f6" xmlns:ns3="73520d25-fa79-41b2-95a6-604b077e722c" targetNamespace="http://schemas.microsoft.com/office/2006/metadata/properties" ma:root="true" ma:fieldsID="3b6fbed0fe9679ce36f558950011ed22" ns2:_="" ns3:_="">
    <xsd:import namespace="7d8e52f0-6292-4b3c-86e6-e0e8ac4035f6"/>
    <xsd:import namespace="73520d25-fa79-41b2-95a6-604b077e72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8e52f0-6292-4b3c-86e6-e0e8ac4035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520d25-fa79-41b2-95a6-604b077e722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3520d25-fa79-41b2-95a6-604b077e722c">
      <UserInfo>
        <DisplayName>Kirsten Notten</DisplayName>
        <AccountId>25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3CB1C9D3-55DE-4C86-B6C8-CE4C1F3A6D5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D584228-C43E-4687-A83E-E8745E8625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8e52f0-6292-4b3c-86e6-e0e8ac4035f6"/>
    <ds:schemaRef ds:uri="73520d25-fa79-41b2-95a6-604b077e72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B3E861D-29AE-4388-8A6B-49A5CD893EB0}">
  <ds:schemaRefs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infopath/2007/PartnerControls"/>
    <ds:schemaRef ds:uri="73520d25-fa79-41b2-95a6-604b077e722c"/>
    <ds:schemaRef ds:uri="http://schemas.openxmlformats.org/package/2006/metadata/core-properties"/>
    <ds:schemaRef ds:uri="7d8e52f0-6292-4b3c-86e6-e0e8ac4035f6"/>
    <ds:schemaRef ds:uri="http://schemas.microsoft.com/office/2006/metadata/properti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1948</TotalTime>
  <Words>1825</Words>
  <Application>Microsoft Office PowerPoint</Application>
  <PresentationFormat>Breedbeeld</PresentationFormat>
  <Paragraphs>335</Paragraphs>
  <Slides>55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55</vt:i4>
      </vt:variant>
    </vt:vector>
  </HeadingPairs>
  <TitlesOfParts>
    <vt:vector size="60" baseType="lpstr">
      <vt:lpstr>Arial</vt:lpstr>
      <vt:lpstr>Calibri</vt:lpstr>
      <vt:lpstr>Calibri Light</vt:lpstr>
      <vt:lpstr>Maven Pro</vt:lpstr>
      <vt:lpstr>Kantoorthema</vt:lpstr>
      <vt:lpstr>ALV 12 juni</vt:lpstr>
      <vt:lpstr>ALV 12 juni</vt:lpstr>
      <vt:lpstr>Opening</vt:lpstr>
      <vt:lpstr>Agenda</vt:lpstr>
      <vt:lpstr>Welkom nieuwe leden!</vt:lpstr>
      <vt:lpstr>Agenda</vt:lpstr>
      <vt:lpstr>Agenda</vt:lpstr>
      <vt:lpstr>Agenda</vt:lpstr>
      <vt:lpstr>4. Fusie PAWEX: stand van zaken</vt:lpstr>
      <vt:lpstr>4. Fusie PAWEX: stand van zaken</vt:lpstr>
      <vt:lpstr>Agenda</vt:lpstr>
      <vt:lpstr>Agenda</vt:lpstr>
      <vt:lpstr>6. Financiële resultaten 2019</vt:lpstr>
      <vt:lpstr>Financiële resultaten 2019</vt:lpstr>
      <vt:lpstr>Financiële resultaten 2019</vt:lpstr>
      <vt:lpstr>Financiële resultaten 2019: inkomsten</vt:lpstr>
      <vt:lpstr>Financiële resultaten 2019: uitgaven</vt:lpstr>
      <vt:lpstr>Financiële resultaten 2019: deelnemingen</vt:lpstr>
      <vt:lpstr>Verwachting 2020</vt:lpstr>
      <vt:lpstr>Financiële resultaten 2019</vt:lpstr>
      <vt:lpstr>Agenda</vt:lpstr>
      <vt:lpstr>Agenda</vt:lpstr>
      <vt:lpstr>Even geduld alsjeblieft</vt:lpstr>
      <vt:lpstr>Energiegemeenschappen en Energiewet</vt:lpstr>
      <vt:lpstr>Energiegemeenschappen en Energiewet</vt:lpstr>
      <vt:lpstr>Lobby warmtewet 2.0</vt:lpstr>
      <vt:lpstr>Lobby warmtewet 2.0: bewoners</vt:lpstr>
      <vt:lpstr>Lobby warmtewet 2.0: Warmteschap</vt:lpstr>
      <vt:lpstr>Lobby warmtewet 2.0: Warmteschap</vt:lpstr>
      <vt:lpstr>Nieuwe postcoderoosregeling PCR+</vt:lpstr>
      <vt:lpstr>Nieuwe postcoderoosregeling PCR+</vt:lpstr>
      <vt:lpstr>Nieuwe postcoderoosregeling PCR+</vt:lpstr>
      <vt:lpstr>Nieuwe postcoderoosregeling PCR+</vt:lpstr>
      <vt:lpstr>Nieuwe postcoderoosregeling PCR+</vt:lpstr>
      <vt:lpstr>Nieuwe postcoderoosregeling PCR+</vt:lpstr>
      <vt:lpstr>Nieuwe postcoderoosregeling PCR+</vt:lpstr>
      <vt:lpstr>Nieuwe postcoderoosregeling PCR+</vt:lpstr>
      <vt:lpstr>Nieuwe postcoderoosregeling PCR+</vt:lpstr>
      <vt:lpstr>Nieuwe postcoderoosregeling PCR+</vt:lpstr>
      <vt:lpstr>Even geduld alsjeblieft</vt:lpstr>
      <vt:lpstr>Netinfra: wat doen we?</vt:lpstr>
      <vt:lpstr>Netinfra: wat doen we?</vt:lpstr>
      <vt:lpstr>Netinfra: wat doen we?</vt:lpstr>
      <vt:lpstr>Netinfra: wat doen we?</vt:lpstr>
      <vt:lpstr>Netinfra: actuele kwesties</vt:lpstr>
      <vt:lpstr>Netinfra: oplossen netcapaciteitstekort</vt:lpstr>
      <vt:lpstr>Netinfra: meer opwekkers op 1 aansluiting</vt:lpstr>
      <vt:lpstr>Netinfra: transportindicatie</vt:lpstr>
      <vt:lpstr>Netinfra: nieuwe energiewet</vt:lpstr>
      <vt:lpstr>Netinfra: netcodes</vt:lpstr>
      <vt:lpstr>Netinfra</vt:lpstr>
      <vt:lpstr>Even geduld alsjeblieft</vt:lpstr>
      <vt:lpstr>Agenda</vt:lpstr>
      <vt:lpstr>Agenda</vt:lpstr>
      <vt:lpstr>Einde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Gebruik voor de koppen deze kleur</dc:title>
  <dc:creator>Liesje Harteveld</dc:creator>
  <cp:lastModifiedBy>Tammo Hoeksema</cp:lastModifiedBy>
  <cp:revision>43</cp:revision>
  <cp:lastPrinted>2020-06-11T20:32:55Z</cp:lastPrinted>
  <dcterms:created xsi:type="dcterms:W3CDTF">2020-03-17T15:34:15Z</dcterms:created>
  <dcterms:modified xsi:type="dcterms:W3CDTF">2020-06-12T08:00:32Z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0x0101004F0DA27BC970704085448702F2B67083</vt:lpwstr>
  </property>
</Properties>
</file>